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83" r:id="rId2"/>
    <p:sldId id="291" r:id="rId3"/>
    <p:sldId id="1105" r:id="rId4"/>
    <p:sldId id="1106" r:id="rId5"/>
    <p:sldId id="1038" r:id="rId6"/>
    <p:sldId id="304" r:id="rId7"/>
    <p:sldId id="1040" r:id="rId8"/>
    <p:sldId id="276" r:id="rId9"/>
    <p:sldId id="292" r:id="rId10"/>
    <p:sldId id="293" r:id="rId11"/>
    <p:sldId id="322" r:id="rId12"/>
    <p:sldId id="1091" r:id="rId13"/>
    <p:sldId id="1116" r:id="rId14"/>
    <p:sldId id="1117" r:id="rId15"/>
    <p:sldId id="1157" r:id="rId16"/>
    <p:sldId id="307" r:id="rId17"/>
    <p:sldId id="303" r:id="rId18"/>
    <p:sldId id="308" r:id="rId19"/>
    <p:sldId id="309" r:id="rId20"/>
    <p:sldId id="310" r:id="rId21"/>
    <p:sldId id="294" r:id="rId22"/>
    <p:sldId id="301" r:id="rId23"/>
    <p:sldId id="295" r:id="rId24"/>
    <p:sldId id="296" r:id="rId25"/>
    <p:sldId id="1158" r:id="rId26"/>
    <p:sldId id="325" r:id="rId27"/>
    <p:sldId id="326" r:id="rId28"/>
    <p:sldId id="297" r:id="rId29"/>
    <p:sldId id="298" r:id="rId30"/>
    <p:sldId id="29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0746" autoAdjust="0"/>
  </p:normalViewPr>
  <p:slideViewPr>
    <p:cSldViewPr snapToGrid="0" snapToObjects="1">
      <p:cViewPr varScale="1">
        <p:scale>
          <a:sx n="118" d="100"/>
          <a:sy n="118" d="100"/>
        </p:scale>
        <p:origin x="9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A9100-6653-864D-836F-90FD3350AE62}" type="datetimeFigureOut">
              <a:rPr lang="en-US" smtClean="0"/>
              <a:t>7/31/20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CB168-523E-2A4F-ACF1-F5E38CC9A6DF}" type="slidenum">
              <a:rPr lang="en-US" smtClean="0"/>
              <a:t>‹#›</a:t>
            </a:fld>
            <a:endParaRPr lang="en-US"/>
          </a:p>
        </p:txBody>
      </p:sp>
    </p:spTree>
    <p:extLst>
      <p:ext uri="{BB962C8B-B14F-4D97-AF65-F5344CB8AC3E}">
        <p14:creationId xmlns:p14="http://schemas.microsoft.com/office/powerpoint/2010/main" val="2630119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181742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08166B-525F-F84C-BD3C-4FD7009CD9B2}" type="slidenum">
              <a:rPr lang="en-US" smtClean="0"/>
              <a:t>26</a:t>
            </a:fld>
            <a:endParaRPr lang="en-US"/>
          </a:p>
        </p:txBody>
      </p:sp>
    </p:spTree>
    <p:extLst>
      <p:ext uri="{BB962C8B-B14F-4D97-AF65-F5344CB8AC3E}">
        <p14:creationId xmlns:p14="http://schemas.microsoft.com/office/powerpoint/2010/main" val="3862951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a:t>
            </a:r>
            <a:r>
              <a:rPr lang="en-US" sz="1200" kern="1200" baseline="0" dirty="0">
                <a:solidFill>
                  <a:schemeClr val="tx1"/>
                </a:solidFill>
                <a:effectLst/>
                <a:latin typeface="+mn-lt"/>
                <a:ea typeface="+mn-ea"/>
                <a:cs typeface="+mn-cs"/>
              </a:rPr>
              <a:t> used </a:t>
            </a:r>
            <a:r>
              <a:rPr lang="en-US" sz="1200" kern="1200" dirty="0" err="1">
                <a:solidFill>
                  <a:schemeClr val="tx1"/>
                </a:solidFill>
                <a:effectLst/>
                <a:latin typeface="+mn-lt"/>
                <a:ea typeface="+mn-ea"/>
                <a:cs typeface="+mn-cs"/>
              </a:rPr>
              <a:t>paleoclimatic</a:t>
            </a:r>
            <a:r>
              <a:rPr lang="en-US" sz="1200" kern="1200" dirty="0">
                <a:solidFill>
                  <a:schemeClr val="tx1"/>
                </a:solidFill>
                <a:effectLst/>
                <a:latin typeface="+mn-lt"/>
                <a:ea typeface="+mn-ea"/>
                <a:cs typeface="+mn-cs"/>
              </a:rPr>
              <a:t> projections –</a:t>
            </a:r>
            <a:r>
              <a:rPr lang="en-US" sz="1200" kern="1200" dirty="0" err="1">
                <a:solidFill>
                  <a:schemeClr val="tx1"/>
                </a:solidFill>
                <a:effectLst/>
                <a:latin typeface="+mn-lt"/>
                <a:ea typeface="+mn-ea"/>
                <a:cs typeface="+mn-cs"/>
              </a:rPr>
              <a:t>worldclim</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assess possible niche overlap through time</a:t>
            </a:r>
            <a:endParaRPr lang="en-US" dirty="0"/>
          </a:p>
        </p:txBody>
      </p:sp>
      <p:sp>
        <p:nvSpPr>
          <p:cNvPr id="4" name="Slide Number Placeholder 3"/>
          <p:cNvSpPr>
            <a:spLocks noGrp="1"/>
          </p:cNvSpPr>
          <p:nvPr>
            <p:ph type="sldNum" sz="quarter" idx="10"/>
          </p:nvPr>
        </p:nvSpPr>
        <p:spPr/>
        <p:txBody>
          <a:bodyPr/>
          <a:lstStyle/>
          <a:p>
            <a:fld id="{4E2C1CD4-F10C-E448-89D5-3B685B553CC5}" type="slidenum">
              <a:rPr lang="en-US" smtClean="0"/>
              <a:t>27</a:t>
            </a:fld>
            <a:endParaRPr lang="en-US"/>
          </a:p>
        </p:txBody>
      </p:sp>
    </p:spTree>
    <p:extLst>
      <p:ext uri="{BB962C8B-B14F-4D97-AF65-F5344CB8AC3E}">
        <p14:creationId xmlns:p14="http://schemas.microsoft.com/office/powerpoint/2010/main" val="3709042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using something</a:t>
            </a:r>
            <a:r>
              <a:rPr lang="en-US" baseline="0" dirty="0"/>
              <a:t> called phylogenetic diversity,  instead of counting the number of species in an area, we can use their relationships to prioritize conservation decisions.  How does this work?</a:t>
            </a:r>
          </a:p>
          <a:p>
            <a:r>
              <a:rPr lang="en-US" baseline="0" dirty="0"/>
              <a:t>PD measures how much of the tree of life is present in an area. Let’s say one area has 8 species, but they are all oaks.  Now to oak specialists, or maybe event he </a:t>
            </a:r>
            <a:r>
              <a:rPr lang="en-US" baseline="0" dirty="0" err="1"/>
              <a:t>squiirrels</a:t>
            </a:r>
            <a:r>
              <a:rPr lang="en-US" baseline="0" dirty="0"/>
              <a:t> that eat the acorns, these oak species may seem different.  But to most of us, and in relation to the rest of the Tree of Life, these species are all very similar.  Another area also has 8 species, but they are much more diverse and cover more of the Tree of Life.  This second area would have higher PD and might be a better option for conservation because more of the tree would be represented.</a:t>
            </a:r>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3</a:t>
            </a:fld>
            <a:endParaRPr lang="en-US"/>
          </a:p>
        </p:txBody>
      </p:sp>
    </p:spTree>
    <p:extLst>
      <p:ext uri="{BB962C8B-B14F-4D97-AF65-F5344CB8AC3E}">
        <p14:creationId xmlns:p14="http://schemas.microsoft.com/office/powerpoint/2010/main" val="345082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for any area, such</a:t>
            </a:r>
            <a:r>
              <a:rPr lang="en-US" baseline="0" dirty="0"/>
              <a:t> as a small region of the Panhandle, we can ask which species are there, and how much of the tree do they represent?</a:t>
            </a:r>
            <a:endParaRPr lang="en-US" dirty="0"/>
          </a:p>
          <a:p>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4</a:t>
            </a:fld>
            <a:endParaRPr lang="en-US"/>
          </a:p>
        </p:txBody>
      </p:sp>
    </p:spTree>
    <p:extLst>
      <p:ext uri="{BB962C8B-B14F-4D97-AF65-F5344CB8AC3E}">
        <p14:creationId xmlns:p14="http://schemas.microsoft.com/office/powerpoint/2010/main" val="611054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we examine </a:t>
            </a:r>
            <a:r>
              <a:rPr lang="en-US" dirty="0" err="1"/>
              <a:t>biiodiversity</a:t>
            </a:r>
            <a:r>
              <a:rPr lang="en-US" dirty="0"/>
              <a:t> hotspots, such</a:t>
            </a:r>
            <a:r>
              <a:rPr lang="en-US" baseline="0" dirty="0"/>
              <a:t> as those in California, the Appalachians, and Florida, how do we determine what species or areas to protect?  Often decisions are based on the number of species present, or on a special so-called indicator species.  But what if we used the power of the tree of life to aid conservation decisions?</a:t>
            </a:r>
            <a:endParaRPr lang="en-US" dirty="0"/>
          </a:p>
          <a:p>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5</a:t>
            </a:fld>
            <a:endParaRPr lang="en-US"/>
          </a:p>
        </p:txBody>
      </p:sp>
    </p:spTree>
    <p:extLst>
      <p:ext uri="{BB962C8B-B14F-4D97-AF65-F5344CB8AC3E}">
        <p14:creationId xmlns:p14="http://schemas.microsoft.com/office/powerpoint/2010/main" val="3466040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measure PD, we need a tree </a:t>
            </a:r>
            <a:r>
              <a:rPr lang="mr-IN" dirty="0"/>
              <a:t>–</a:t>
            </a:r>
            <a:r>
              <a:rPr lang="en-US" dirty="0"/>
              <a:t> this is a phylogeny of</a:t>
            </a:r>
            <a:r>
              <a:rPr lang="en-US" baseline="0" dirty="0"/>
              <a:t> Florida plants </a:t>
            </a:r>
            <a:r>
              <a:rPr lang="mr-IN" baseline="0" dirty="0"/>
              <a:t>–</a:t>
            </a:r>
            <a:r>
              <a:rPr lang="en-US" baseline="0" dirty="0"/>
              <a:t> and </a:t>
            </a:r>
            <a:endParaRPr lang="en-US" dirty="0"/>
          </a:p>
          <a:p>
            <a:endParaRPr lang="en-US" dirty="0"/>
          </a:p>
        </p:txBody>
      </p:sp>
      <p:sp>
        <p:nvSpPr>
          <p:cNvPr id="4" name="Slide Number Placeholder 3"/>
          <p:cNvSpPr>
            <a:spLocks noGrp="1"/>
          </p:cNvSpPr>
          <p:nvPr>
            <p:ph type="sldNum" sz="quarter" idx="10"/>
          </p:nvPr>
        </p:nvSpPr>
        <p:spPr/>
        <p:txBody>
          <a:bodyPr/>
          <a:lstStyle/>
          <a:p>
            <a:fld id="{A0891C24-B13E-514B-B656-BF66E5910A86}" type="slidenum">
              <a:rPr lang="en-US" smtClean="0"/>
              <a:t>7</a:t>
            </a:fld>
            <a:endParaRPr lang="en-US"/>
          </a:p>
        </p:txBody>
      </p:sp>
    </p:spTree>
    <p:extLst>
      <p:ext uri="{BB962C8B-B14F-4D97-AF65-F5344CB8AC3E}">
        <p14:creationId xmlns:p14="http://schemas.microsoft.com/office/powerpoint/2010/main" val="71465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locality information.  We get these occurrences from herbarium specimens, such as the half million pressed plants housed in the Florida Museum’s herbarium.  </a:t>
            </a:r>
            <a:r>
              <a:rPr lang="en-US" baseline="0" dirty="0" err="1"/>
              <a:t>Databasing</a:t>
            </a:r>
            <a:r>
              <a:rPr lang="en-US" baseline="0" dirty="0"/>
              <a:t> of </a:t>
            </a:r>
            <a:r>
              <a:rPr lang="en-US" baseline="0" dirty="0" err="1"/>
              <a:t>musuem</a:t>
            </a:r>
            <a:r>
              <a:rPr lang="en-US" baseline="0" dirty="0"/>
              <a:t> specimens from around the world has produced an immense resource of location information stored in </a:t>
            </a:r>
            <a:r>
              <a:rPr lang="en-US" baseline="0" dirty="0" err="1"/>
              <a:t>iDigBio</a:t>
            </a:r>
            <a:r>
              <a:rPr lang="en-US" baseline="0" dirty="0"/>
              <a:t>, the national center for digitized biodiversity collections, housed here at UF.</a:t>
            </a:r>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8</a:t>
            </a:fld>
            <a:endParaRPr lang="en-US"/>
          </a:p>
        </p:txBody>
      </p:sp>
    </p:spTree>
    <p:extLst>
      <p:ext uri="{BB962C8B-B14F-4D97-AF65-F5344CB8AC3E}">
        <p14:creationId xmlns:p14="http://schemas.microsoft.com/office/powerpoint/2010/main" val="3187173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with a tree and location</a:t>
            </a:r>
            <a:r>
              <a:rPr lang="en-US" baseline="0" dirty="0"/>
              <a:t> information, we can compute PD and plot values across a region, such as Florida.  There are regions of low PD</a:t>
            </a:r>
            <a:r>
              <a:rPr lang="mr-IN" baseline="0" dirty="0"/>
              <a:t>…</a:t>
            </a:r>
            <a:r>
              <a:rPr lang="en-US" baseline="0" dirty="0"/>
              <a:t> and regions of high PD</a:t>
            </a:r>
            <a:r>
              <a:rPr lang="mr-IN"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12</a:t>
            </a:fld>
            <a:endParaRPr lang="en-US"/>
          </a:p>
        </p:txBody>
      </p:sp>
    </p:spTree>
    <p:extLst>
      <p:ext uri="{BB962C8B-B14F-4D97-AF65-F5344CB8AC3E}">
        <p14:creationId xmlns:p14="http://schemas.microsoft.com/office/powerpoint/2010/main" val="1223213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same</a:t>
            </a:r>
            <a:r>
              <a:rPr lang="en-US" baseline="0" dirty="0"/>
              <a:t> approach can be applied to much larger geographic regions.  Here we, with some Chinese collaborators, applied the same methods to China.  And we can see that the regions with the highest PD, in pink and blue </a:t>
            </a:r>
            <a:r>
              <a:rPr lang="mr-IN" baseline="0" dirty="0"/>
              <a:t>–</a:t>
            </a:r>
            <a:r>
              <a:rPr lang="en-US" baseline="0" dirty="0"/>
              <a:t> subtropical forests, in S China, are not the regions that are under greatest conservation </a:t>
            </a:r>
            <a:r>
              <a:rPr lang="mr-IN" baseline="0" dirty="0"/>
              <a:t>–</a:t>
            </a:r>
            <a:r>
              <a:rPr lang="en-US" baseline="0" dirty="0"/>
              <a:t> these large expanses of green in western China that include grasslands.</a:t>
            </a:r>
          </a:p>
          <a:p>
            <a:r>
              <a:rPr lang="en-US" baseline="0" dirty="0"/>
              <a:t>Studies using the tree of life have great potential for conservation.</a:t>
            </a:r>
            <a:endParaRPr lang="en-US" dirty="0"/>
          </a:p>
          <a:p>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14</a:t>
            </a:fld>
            <a:endParaRPr lang="en-US"/>
          </a:p>
        </p:txBody>
      </p:sp>
    </p:spTree>
    <p:extLst>
      <p:ext uri="{BB962C8B-B14F-4D97-AF65-F5344CB8AC3E}">
        <p14:creationId xmlns:p14="http://schemas.microsoft.com/office/powerpoint/2010/main" val="3417420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helpful for spatial</a:t>
            </a:r>
          </a:p>
        </p:txBody>
      </p:sp>
      <p:sp>
        <p:nvSpPr>
          <p:cNvPr id="4" name="Slide Number Placeholder 3"/>
          <p:cNvSpPr>
            <a:spLocks noGrp="1"/>
          </p:cNvSpPr>
          <p:nvPr>
            <p:ph type="sldNum" sz="quarter" idx="5"/>
          </p:nvPr>
        </p:nvSpPr>
        <p:spPr/>
        <p:txBody>
          <a:bodyPr/>
          <a:lstStyle/>
          <a:p>
            <a:fld id="{921CB168-523E-2A4F-ACF1-F5E38CC9A6DF}" type="slidenum">
              <a:rPr lang="en-US" smtClean="0"/>
              <a:t>23</a:t>
            </a:fld>
            <a:endParaRPr lang="en-US"/>
          </a:p>
        </p:txBody>
      </p:sp>
    </p:spTree>
    <p:extLst>
      <p:ext uri="{BB962C8B-B14F-4D97-AF65-F5344CB8AC3E}">
        <p14:creationId xmlns:p14="http://schemas.microsoft.com/office/powerpoint/2010/main" val="2964710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184E-9D56-5443-A221-A7E7E48AA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93A686-72D6-734B-A0FD-C125082779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226412-BAC0-5A47-9512-B20FFBDA70D5}"/>
              </a:ext>
            </a:extLst>
          </p:cNvPr>
          <p:cNvSpPr>
            <a:spLocks noGrp="1"/>
          </p:cNvSpPr>
          <p:nvPr>
            <p:ph type="dt" sz="half" idx="10"/>
          </p:nvPr>
        </p:nvSpPr>
        <p:spPr/>
        <p:txBody>
          <a:bodyPr/>
          <a:lstStyle/>
          <a:p>
            <a:fld id="{54AD2DEE-7BB7-CE45-9EE9-022C1ABE8575}" type="datetimeFigureOut">
              <a:rPr lang="en-US" smtClean="0"/>
              <a:t>7/31/20</a:t>
            </a:fld>
            <a:endParaRPr lang="en-US"/>
          </a:p>
        </p:txBody>
      </p:sp>
      <p:sp>
        <p:nvSpPr>
          <p:cNvPr id="5" name="Footer Placeholder 4">
            <a:extLst>
              <a:ext uri="{FF2B5EF4-FFF2-40B4-BE49-F238E27FC236}">
                <a16:creationId xmlns:a16="http://schemas.microsoft.com/office/drawing/2014/main" id="{D5B24845-12D2-9849-B49F-5DFB044B28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ABDE0-18A6-D54B-BB9B-28CF73EAE4B7}"/>
              </a:ext>
            </a:extLst>
          </p:cNvPr>
          <p:cNvSpPr>
            <a:spLocks noGrp="1"/>
          </p:cNvSpPr>
          <p:nvPr>
            <p:ph type="sldNum" sz="quarter" idx="12"/>
          </p:nvPr>
        </p:nvSpPr>
        <p:spPr/>
        <p:txBody>
          <a:bodyPr/>
          <a:lstStyle/>
          <a:p>
            <a:fld id="{048FC742-78CB-FB42-9B09-B9AFB1A7D391}" type="slidenum">
              <a:rPr lang="en-US" smtClean="0"/>
              <a:t>‹#›</a:t>
            </a:fld>
            <a:endParaRPr lang="en-US"/>
          </a:p>
        </p:txBody>
      </p:sp>
    </p:spTree>
    <p:extLst>
      <p:ext uri="{BB962C8B-B14F-4D97-AF65-F5344CB8AC3E}">
        <p14:creationId xmlns:p14="http://schemas.microsoft.com/office/powerpoint/2010/main" val="2862513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9552-B1E1-654A-8EDF-A4CD27619D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73BFBC-B73A-C745-9677-FCF60595C8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CDAF72-7D42-5D4A-A27E-E7B95AAD0BFE}"/>
              </a:ext>
            </a:extLst>
          </p:cNvPr>
          <p:cNvSpPr>
            <a:spLocks noGrp="1"/>
          </p:cNvSpPr>
          <p:nvPr>
            <p:ph type="dt" sz="half" idx="10"/>
          </p:nvPr>
        </p:nvSpPr>
        <p:spPr/>
        <p:txBody>
          <a:bodyPr/>
          <a:lstStyle/>
          <a:p>
            <a:fld id="{54AD2DEE-7BB7-CE45-9EE9-022C1ABE8575}" type="datetimeFigureOut">
              <a:rPr lang="en-US" smtClean="0"/>
              <a:t>7/31/20</a:t>
            </a:fld>
            <a:endParaRPr lang="en-US"/>
          </a:p>
        </p:txBody>
      </p:sp>
      <p:sp>
        <p:nvSpPr>
          <p:cNvPr id="5" name="Footer Placeholder 4">
            <a:extLst>
              <a:ext uri="{FF2B5EF4-FFF2-40B4-BE49-F238E27FC236}">
                <a16:creationId xmlns:a16="http://schemas.microsoft.com/office/drawing/2014/main" id="{5D338D51-5C16-CD4A-B73E-C74A79DAD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4E2C4-0C5E-254C-87D4-D485ABDACECF}"/>
              </a:ext>
            </a:extLst>
          </p:cNvPr>
          <p:cNvSpPr>
            <a:spLocks noGrp="1"/>
          </p:cNvSpPr>
          <p:nvPr>
            <p:ph type="sldNum" sz="quarter" idx="12"/>
          </p:nvPr>
        </p:nvSpPr>
        <p:spPr/>
        <p:txBody>
          <a:bodyPr/>
          <a:lstStyle/>
          <a:p>
            <a:fld id="{048FC742-78CB-FB42-9B09-B9AFB1A7D391}" type="slidenum">
              <a:rPr lang="en-US" smtClean="0"/>
              <a:t>‹#›</a:t>
            </a:fld>
            <a:endParaRPr lang="en-US"/>
          </a:p>
        </p:txBody>
      </p:sp>
    </p:spTree>
    <p:extLst>
      <p:ext uri="{BB962C8B-B14F-4D97-AF65-F5344CB8AC3E}">
        <p14:creationId xmlns:p14="http://schemas.microsoft.com/office/powerpoint/2010/main" val="3384290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4461B5-1594-144D-ABB7-E029BFAA6C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46A4FF-AF8E-0747-B830-F59C858162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80B0D-A068-5B47-9FD8-E4AD7A535F9C}"/>
              </a:ext>
            </a:extLst>
          </p:cNvPr>
          <p:cNvSpPr>
            <a:spLocks noGrp="1"/>
          </p:cNvSpPr>
          <p:nvPr>
            <p:ph type="dt" sz="half" idx="10"/>
          </p:nvPr>
        </p:nvSpPr>
        <p:spPr/>
        <p:txBody>
          <a:bodyPr/>
          <a:lstStyle/>
          <a:p>
            <a:fld id="{54AD2DEE-7BB7-CE45-9EE9-022C1ABE8575}" type="datetimeFigureOut">
              <a:rPr lang="en-US" smtClean="0"/>
              <a:t>7/31/20</a:t>
            </a:fld>
            <a:endParaRPr lang="en-US"/>
          </a:p>
        </p:txBody>
      </p:sp>
      <p:sp>
        <p:nvSpPr>
          <p:cNvPr id="5" name="Footer Placeholder 4">
            <a:extLst>
              <a:ext uri="{FF2B5EF4-FFF2-40B4-BE49-F238E27FC236}">
                <a16:creationId xmlns:a16="http://schemas.microsoft.com/office/drawing/2014/main" id="{01AE6A3E-67AD-9C4B-8F20-0FD845CC7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1DFF1-A8EF-C74B-BC63-463B8F18FBD4}"/>
              </a:ext>
            </a:extLst>
          </p:cNvPr>
          <p:cNvSpPr>
            <a:spLocks noGrp="1"/>
          </p:cNvSpPr>
          <p:nvPr>
            <p:ph type="sldNum" sz="quarter" idx="12"/>
          </p:nvPr>
        </p:nvSpPr>
        <p:spPr/>
        <p:txBody>
          <a:bodyPr/>
          <a:lstStyle/>
          <a:p>
            <a:fld id="{048FC742-78CB-FB42-9B09-B9AFB1A7D391}" type="slidenum">
              <a:rPr lang="en-US" smtClean="0"/>
              <a:t>‹#›</a:t>
            </a:fld>
            <a:endParaRPr lang="en-US"/>
          </a:p>
        </p:txBody>
      </p:sp>
    </p:spTree>
    <p:extLst>
      <p:ext uri="{BB962C8B-B14F-4D97-AF65-F5344CB8AC3E}">
        <p14:creationId xmlns:p14="http://schemas.microsoft.com/office/powerpoint/2010/main" val="305459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0275-933A-854D-B0AE-7E11B9F55D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7B519E-099D-6F4E-8DCA-25E3E31591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5BBC1B-6349-864B-850A-1CD38535DDAA}"/>
              </a:ext>
            </a:extLst>
          </p:cNvPr>
          <p:cNvSpPr>
            <a:spLocks noGrp="1"/>
          </p:cNvSpPr>
          <p:nvPr>
            <p:ph type="dt" sz="half" idx="10"/>
          </p:nvPr>
        </p:nvSpPr>
        <p:spPr/>
        <p:txBody>
          <a:bodyPr/>
          <a:lstStyle/>
          <a:p>
            <a:fld id="{54AD2DEE-7BB7-CE45-9EE9-022C1ABE8575}" type="datetimeFigureOut">
              <a:rPr lang="en-US" smtClean="0"/>
              <a:t>7/31/20</a:t>
            </a:fld>
            <a:endParaRPr lang="en-US"/>
          </a:p>
        </p:txBody>
      </p:sp>
      <p:sp>
        <p:nvSpPr>
          <p:cNvPr id="5" name="Footer Placeholder 4">
            <a:extLst>
              <a:ext uri="{FF2B5EF4-FFF2-40B4-BE49-F238E27FC236}">
                <a16:creationId xmlns:a16="http://schemas.microsoft.com/office/drawing/2014/main" id="{ED70C72B-E444-4942-9BEB-F1A001C63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D333D-0608-E342-8555-46AB65E2447F}"/>
              </a:ext>
            </a:extLst>
          </p:cNvPr>
          <p:cNvSpPr>
            <a:spLocks noGrp="1"/>
          </p:cNvSpPr>
          <p:nvPr>
            <p:ph type="sldNum" sz="quarter" idx="12"/>
          </p:nvPr>
        </p:nvSpPr>
        <p:spPr/>
        <p:txBody>
          <a:bodyPr/>
          <a:lstStyle/>
          <a:p>
            <a:fld id="{048FC742-78CB-FB42-9B09-B9AFB1A7D391}" type="slidenum">
              <a:rPr lang="en-US" smtClean="0"/>
              <a:t>‹#›</a:t>
            </a:fld>
            <a:endParaRPr lang="en-US"/>
          </a:p>
        </p:txBody>
      </p:sp>
    </p:spTree>
    <p:extLst>
      <p:ext uri="{BB962C8B-B14F-4D97-AF65-F5344CB8AC3E}">
        <p14:creationId xmlns:p14="http://schemas.microsoft.com/office/powerpoint/2010/main" val="876530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F6F4-4865-4F4A-ADD2-4BD188D6F1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3A4319-9B75-9B42-9C76-B94B959982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0E990C-5FA9-1F40-A893-E4CEB0977554}"/>
              </a:ext>
            </a:extLst>
          </p:cNvPr>
          <p:cNvSpPr>
            <a:spLocks noGrp="1"/>
          </p:cNvSpPr>
          <p:nvPr>
            <p:ph type="dt" sz="half" idx="10"/>
          </p:nvPr>
        </p:nvSpPr>
        <p:spPr/>
        <p:txBody>
          <a:bodyPr/>
          <a:lstStyle/>
          <a:p>
            <a:fld id="{54AD2DEE-7BB7-CE45-9EE9-022C1ABE8575}" type="datetimeFigureOut">
              <a:rPr lang="en-US" smtClean="0"/>
              <a:t>7/31/20</a:t>
            </a:fld>
            <a:endParaRPr lang="en-US"/>
          </a:p>
        </p:txBody>
      </p:sp>
      <p:sp>
        <p:nvSpPr>
          <p:cNvPr id="5" name="Footer Placeholder 4">
            <a:extLst>
              <a:ext uri="{FF2B5EF4-FFF2-40B4-BE49-F238E27FC236}">
                <a16:creationId xmlns:a16="http://schemas.microsoft.com/office/drawing/2014/main" id="{FB6E659E-4EEE-4C44-8182-886F47651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9F546-0ADC-DB4B-8441-4B8D882C2A78}"/>
              </a:ext>
            </a:extLst>
          </p:cNvPr>
          <p:cNvSpPr>
            <a:spLocks noGrp="1"/>
          </p:cNvSpPr>
          <p:nvPr>
            <p:ph type="sldNum" sz="quarter" idx="12"/>
          </p:nvPr>
        </p:nvSpPr>
        <p:spPr/>
        <p:txBody>
          <a:bodyPr/>
          <a:lstStyle/>
          <a:p>
            <a:fld id="{048FC742-78CB-FB42-9B09-B9AFB1A7D391}" type="slidenum">
              <a:rPr lang="en-US" smtClean="0"/>
              <a:t>‹#›</a:t>
            </a:fld>
            <a:endParaRPr lang="en-US"/>
          </a:p>
        </p:txBody>
      </p:sp>
    </p:spTree>
    <p:extLst>
      <p:ext uri="{BB962C8B-B14F-4D97-AF65-F5344CB8AC3E}">
        <p14:creationId xmlns:p14="http://schemas.microsoft.com/office/powerpoint/2010/main" val="3629544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4A99-7F0D-C14F-ACD4-722AD8C614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824025-5021-1D43-8BE2-47D71D7F29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4BAC75-8DDA-1645-AA76-7EAC32A385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8F8570-F9A1-A348-8B99-0BE4C7F90A29}"/>
              </a:ext>
            </a:extLst>
          </p:cNvPr>
          <p:cNvSpPr>
            <a:spLocks noGrp="1"/>
          </p:cNvSpPr>
          <p:nvPr>
            <p:ph type="dt" sz="half" idx="10"/>
          </p:nvPr>
        </p:nvSpPr>
        <p:spPr/>
        <p:txBody>
          <a:bodyPr/>
          <a:lstStyle/>
          <a:p>
            <a:fld id="{54AD2DEE-7BB7-CE45-9EE9-022C1ABE8575}" type="datetimeFigureOut">
              <a:rPr lang="en-US" smtClean="0"/>
              <a:t>7/31/20</a:t>
            </a:fld>
            <a:endParaRPr lang="en-US"/>
          </a:p>
        </p:txBody>
      </p:sp>
      <p:sp>
        <p:nvSpPr>
          <p:cNvPr id="6" name="Footer Placeholder 5">
            <a:extLst>
              <a:ext uri="{FF2B5EF4-FFF2-40B4-BE49-F238E27FC236}">
                <a16:creationId xmlns:a16="http://schemas.microsoft.com/office/drawing/2014/main" id="{8C7D4A86-EE43-3142-A9EC-6B52E0C66C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C7D732-3F12-DE42-9958-7B462316391F}"/>
              </a:ext>
            </a:extLst>
          </p:cNvPr>
          <p:cNvSpPr>
            <a:spLocks noGrp="1"/>
          </p:cNvSpPr>
          <p:nvPr>
            <p:ph type="sldNum" sz="quarter" idx="12"/>
          </p:nvPr>
        </p:nvSpPr>
        <p:spPr/>
        <p:txBody>
          <a:bodyPr/>
          <a:lstStyle/>
          <a:p>
            <a:fld id="{048FC742-78CB-FB42-9B09-B9AFB1A7D391}" type="slidenum">
              <a:rPr lang="en-US" smtClean="0"/>
              <a:t>‹#›</a:t>
            </a:fld>
            <a:endParaRPr lang="en-US"/>
          </a:p>
        </p:txBody>
      </p:sp>
    </p:spTree>
    <p:extLst>
      <p:ext uri="{BB962C8B-B14F-4D97-AF65-F5344CB8AC3E}">
        <p14:creationId xmlns:p14="http://schemas.microsoft.com/office/powerpoint/2010/main" val="1466532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B932-7387-AD45-A9A1-D706D5D7E5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8549C4-6D5D-164B-9D6D-25E0128938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A6C0A8-3D6A-FF47-B02F-4F8A1AE42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2ED8DA-7F3B-6D4C-8169-BA850948BA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7D1481-7AB8-714E-AF19-4C41459A82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017611-A8A4-5944-81D9-C5E4CF66A7B2}"/>
              </a:ext>
            </a:extLst>
          </p:cNvPr>
          <p:cNvSpPr>
            <a:spLocks noGrp="1"/>
          </p:cNvSpPr>
          <p:nvPr>
            <p:ph type="dt" sz="half" idx="10"/>
          </p:nvPr>
        </p:nvSpPr>
        <p:spPr/>
        <p:txBody>
          <a:bodyPr/>
          <a:lstStyle/>
          <a:p>
            <a:fld id="{54AD2DEE-7BB7-CE45-9EE9-022C1ABE8575}" type="datetimeFigureOut">
              <a:rPr lang="en-US" smtClean="0"/>
              <a:t>7/31/20</a:t>
            </a:fld>
            <a:endParaRPr lang="en-US"/>
          </a:p>
        </p:txBody>
      </p:sp>
      <p:sp>
        <p:nvSpPr>
          <p:cNvPr id="8" name="Footer Placeholder 7">
            <a:extLst>
              <a:ext uri="{FF2B5EF4-FFF2-40B4-BE49-F238E27FC236}">
                <a16:creationId xmlns:a16="http://schemas.microsoft.com/office/drawing/2014/main" id="{F6F518D4-9FFE-A644-9EAA-C91A070120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F1FDD2-E990-3B4C-90BE-CB8886D120D1}"/>
              </a:ext>
            </a:extLst>
          </p:cNvPr>
          <p:cNvSpPr>
            <a:spLocks noGrp="1"/>
          </p:cNvSpPr>
          <p:nvPr>
            <p:ph type="sldNum" sz="quarter" idx="12"/>
          </p:nvPr>
        </p:nvSpPr>
        <p:spPr/>
        <p:txBody>
          <a:bodyPr/>
          <a:lstStyle/>
          <a:p>
            <a:fld id="{048FC742-78CB-FB42-9B09-B9AFB1A7D391}" type="slidenum">
              <a:rPr lang="en-US" smtClean="0"/>
              <a:t>‹#›</a:t>
            </a:fld>
            <a:endParaRPr lang="en-US"/>
          </a:p>
        </p:txBody>
      </p:sp>
    </p:spTree>
    <p:extLst>
      <p:ext uri="{BB962C8B-B14F-4D97-AF65-F5344CB8AC3E}">
        <p14:creationId xmlns:p14="http://schemas.microsoft.com/office/powerpoint/2010/main" val="1597561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8105-F032-D24B-BF7B-746375A65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F2C13F-7F12-1443-BDD0-A00FAE187A75}"/>
              </a:ext>
            </a:extLst>
          </p:cNvPr>
          <p:cNvSpPr>
            <a:spLocks noGrp="1"/>
          </p:cNvSpPr>
          <p:nvPr>
            <p:ph type="dt" sz="half" idx="10"/>
          </p:nvPr>
        </p:nvSpPr>
        <p:spPr/>
        <p:txBody>
          <a:bodyPr/>
          <a:lstStyle/>
          <a:p>
            <a:fld id="{54AD2DEE-7BB7-CE45-9EE9-022C1ABE8575}" type="datetimeFigureOut">
              <a:rPr lang="en-US" smtClean="0"/>
              <a:t>7/31/20</a:t>
            </a:fld>
            <a:endParaRPr lang="en-US"/>
          </a:p>
        </p:txBody>
      </p:sp>
      <p:sp>
        <p:nvSpPr>
          <p:cNvPr id="4" name="Footer Placeholder 3">
            <a:extLst>
              <a:ext uri="{FF2B5EF4-FFF2-40B4-BE49-F238E27FC236}">
                <a16:creationId xmlns:a16="http://schemas.microsoft.com/office/drawing/2014/main" id="{36A4BA3C-2BEE-A04F-86BE-21F5A28BD7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719915-A434-A647-A8DB-4387CBC1604F}"/>
              </a:ext>
            </a:extLst>
          </p:cNvPr>
          <p:cNvSpPr>
            <a:spLocks noGrp="1"/>
          </p:cNvSpPr>
          <p:nvPr>
            <p:ph type="sldNum" sz="quarter" idx="12"/>
          </p:nvPr>
        </p:nvSpPr>
        <p:spPr/>
        <p:txBody>
          <a:bodyPr/>
          <a:lstStyle/>
          <a:p>
            <a:fld id="{048FC742-78CB-FB42-9B09-B9AFB1A7D391}" type="slidenum">
              <a:rPr lang="en-US" smtClean="0"/>
              <a:t>‹#›</a:t>
            </a:fld>
            <a:endParaRPr lang="en-US"/>
          </a:p>
        </p:txBody>
      </p:sp>
    </p:spTree>
    <p:extLst>
      <p:ext uri="{BB962C8B-B14F-4D97-AF65-F5344CB8AC3E}">
        <p14:creationId xmlns:p14="http://schemas.microsoft.com/office/powerpoint/2010/main" val="600709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6E3148-DAF7-424C-AE09-92B0C19B8DD3}"/>
              </a:ext>
            </a:extLst>
          </p:cNvPr>
          <p:cNvSpPr>
            <a:spLocks noGrp="1"/>
          </p:cNvSpPr>
          <p:nvPr>
            <p:ph type="dt" sz="half" idx="10"/>
          </p:nvPr>
        </p:nvSpPr>
        <p:spPr/>
        <p:txBody>
          <a:bodyPr/>
          <a:lstStyle/>
          <a:p>
            <a:fld id="{54AD2DEE-7BB7-CE45-9EE9-022C1ABE8575}" type="datetimeFigureOut">
              <a:rPr lang="en-US" smtClean="0"/>
              <a:t>7/31/20</a:t>
            </a:fld>
            <a:endParaRPr lang="en-US"/>
          </a:p>
        </p:txBody>
      </p:sp>
      <p:sp>
        <p:nvSpPr>
          <p:cNvPr id="3" name="Footer Placeholder 2">
            <a:extLst>
              <a:ext uri="{FF2B5EF4-FFF2-40B4-BE49-F238E27FC236}">
                <a16:creationId xmlns:a16="http://schemas.microsoft.com/office/drawing/2014/main" id="{78F48E1F-5C13-214F-9560-FEE102B3D0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BE803E-BC40-3948-9A93-BB1D17FA408E}"/>
              </a:ext>
            </a:extLst>
          </p:cNvPr>
          <p:cNvSpPr>
            <a:spLocks noGrp="1"/>
          </p:cNvSpPr>
          <p:nvPr>
            <p:ph type="sldNum" sz="quarter" idx="12"/>
          </p:nvPr>
        </p:nvSpPr>
        <p:spPr/>
        <p:txBody>
          <a:bodyPr/>
          <a:lstStyle/>
          <a:p>
            <a:fld id="{048FC742-78CB-FB42-9B09-B9AFB1A7D391}" type="slidenum">
              <a:rPr lang="en-US" smtClean="0"/>
              <a:t>‹#›</a:t>
            </a:fld>
            <a:endParaRPr lang="en-US"/>
          </a:p>
        </p:txBody>
      </p:sp>
    </p:spTree>
    <p:extLst>
      <p:ext uri="{BB962C8B-B14F-4D97-AF65-F5344CB8AC3E}">
        <p14:creationId xmlns:p14="http://schemas.microsoft.com/office/powerpoint/2010/main" val="18587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C518-04E8-514F-BF47-F0F1A871D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9A3F4A-BAFB-F942-B6E7-D5FEFD70E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25ACC-2B48-A84C-8E0F-5E3048E10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1DE58-2F3F-3940-8BA7-1527FDEDA4C8}"/>
              </a:ext>
            </a:extLst>
          </p:cNvPr>
          <p:cNvSpPr>
            <a:spLocks noGrp="1"/>
          </p:cNvSpPr>
          <p:nvPr>
            <p:ph type="dt" sz="half" idx="10"/>
          </p:nvPr>
        </p:nvSpPr>
        <p:spPr/>
        <p:txBody>
          <a:bodyPr/>
          <a:lstStyle/>
          <a:p>
            <a:fld id="{54AD2DEE-7BB7-CE45-9EE9-022C1ABE8575}" type="datetimeFigureOut">
              <a:rPr lang="en-US" smtClean="0"/>
              <a:t>7/31/20</a:t>
            </a:fld>
            <a:endParaRPr lang="en-US"/>
          </a:p>
        </p:txBody>
      </p:sp>
      <p:sp>
        <p:nvSpPr>
          <p:cNvPr id="6" name="Footer Placeholder 5">
            <a:extLst>
              <a:ext uri="{FF2B5EF4-FFF2-40B4-BE49-F238E27FC236}">
                <a16:creationId xmlns:a16="http://schemas.microsoft.com/office/drawing/2014/main" id="{AF135E7F-9FFE-3542-B151-17800AD6A7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E44252-B2C6-AD4C-B52C-9EE2FDE039EE}"/>
              </a:ext>
            </a:extLst>
          </p:cNvPr>
          <p:cNvSpPr>
            <a:spLocks noGrp="1"/>
          </p:cNvSpPr>
          <p:nvPr>
            <p:ph type="sldNum" sz="quarter" idx="12"/>
          </p:nvPr>
        </p:nvSpPr>
        <p:spPr/>
        <p:txBody>
          <a:bodyPr/>
          <a:lstStyle/>
          <a:p>
            <a:fld id="{048FC742-78CB-FB42-9B09-B9AFB1A7D391}" type="slidenum">
              <a:rPr lang="en-US" smtClean="0"/>
              <a:t>‹#›</a:t>
            </a:fld>
            <a:endParaRPr lang="en-US"/>
          </a:p>
        </p:txBody>
      </p:sp>
    </p:spTree>
    <p:extLst>
      <p:ext uri="{BB962C8B-B14F-4D97-AF65-F5344CB8AC3E}">
        <p14:creationId xmlns:p14="http://schemas.microsoft.com/office/powerpoint/2010/main" val="144125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FC90-8E83-9F47-91C3-43C8EAE2E1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9DA042-D41F-1049-8646-0E2756BFC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61D000-A131-7340-9C84-8ECAB2544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181C4E-F36B-354C-A555-812F862CA80C}"/>
              </a:ext>
            </a:extLst>
          </p:cNvPr>
          <p:cNvSpPr>
            <a:spLocks noGrp="1"/>
          </p:cNvSpPr>
          <p:nvPr>
            <p:ph type="dt" sz="half" idx="10"/>
          </p:nvPr>
        </p:nvSpPr>
        <p:spPr/>
        <p:txBody>
          <a:bodyPr/>
          <a:lstStyle/>
          <a:p>
            <a:fld id="{54AD2DEE-7BB7-CE45-9EE9-022C1ABE8575}" type="datetimeFigureOut">
              <a:rPr lang="en-US" smtClean="0"/>
              <a:t>7/31/20</a:t>
            </a:fld>
            <a:endParaRPr lang="en-US"/>
          </a:p>
        </p:txBody>
      </p:sp>
      <p:sp>
        <p:nvSpPr>
          <p:cNvPr id="6" name="Footer Placeholder 5">
            <a:extLst>
              <a:ext uri="{FF2B5EF4-FFF2-40B4-BE49-F238E27FC236}">
                <a16:creationId xmlns:a16="http://schemas.microsoft.com/office/drawing/2014/main" id="{0002FA49-0E59-2E48-9CA9-2F0A954E2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63FA35-897C-7B4F-87D2-7407B308B13D}"/>
              </a:ext>
            </a:extLst>
          </p:cNvPr>
          <p:cNvSpPr>
            <a:spLocks noGrp="1"/>
          </p:cNvSpPr>
          <p:nvPr>
            <p:ph type="sldNum" sz="quarter" idx="12"/>
          </p:nvPr>
        </p:nvSpPr>
        <p:spPr/>
        <p:txBody>
          <a:bodyPr/>
          <a:lstStyle/>
          <a:p>
            <a:fld id="{048FC742-78CB-FB42-9B09-B9AFB1A7D391}" type="slidenum">
              <a:rPr lang="en-US" smtClean="0"/>
              <a:t>‹#›</a:t>
            </a:fld>
            <a:endParaRPr lang="en-US"/>
          </a:p>
        </p:txBody>
      </p:sp>
    </p:spTree>
    <p:extLst>
      <p:ext uri="{BB962C8B-B14F-4D97-AF65-F5344CB8AC3E}">
        <p14:creationId xmlns:p14="http://schemas.microsoft.com/office/powerpoint/2010/main" val="412946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88B80-062C-B948-AE2B-9545333165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25F280-1A21-4744-BD62-7B94154FC7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C2371-970B-9048-A336-AEE1BC1F76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AD2DEE-7BB7-CE45-9EE9-022C1ABE8575}" type="datetimeFigureOut">
              <a:rPr lang="en-US" smtClean="0"/>
              <a:t>7/31/20</a:t>
            </a:fld>
            <a:endParaRPr lang="en-US"/>
          </a:p>
        </p:txBody>
      </p:sp>
      <p:sp>
        <p:nvSpPr>
          <p:cNvPr id="5" name="Footer Placeholder 4">
            <a:extLst>
              <a:ext uri="{FF2B5EF4-FFF2-40B4-BE49-F238E27FC236}">
                <a16:creationId xmlns:a16="http://schemas.microsoft.com/office/drawing/2014/main" id="{8721DB86-1B7D-8543-B232-8C414F8479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93D311-470A-E048-BBF3-0533C1E3B6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8FC742-78CB-FB42-9B09-B9AFB1A7D391}" type="slidenum">
              <a:rPr lang="en-US" smtClean="0"/>
              <a:t>‹#›</a:t>
            </a:fld>
            <a:endParaRPr lang="en-US"/>
          </a:p>
        </p:txBody>
      </p:sp>
    </p:spTree>
    <p:extLst>
      <p:ext uri="{BB962C8B-B14F-4D97-AF65-F5344CB8AC3E}">
        <p14:creationId xmlns:p14="http://schemas.microsoft.com/office/powerpoint/2010/main" val="1974365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jpeg"/><Relationship Id="rId7"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jpeg"/><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3653"/>
            <a:ext cx="9144000" cy="3207235"/>
          </a:xfrm>
        </p:spPr>
        <p:txBody>
          <a:bodyPr>
            <a:noAutofit/>
          </a:bodyPr>
          <a:lstStyle/>
          <a:p>
            <a:r>
              <a:rPr lang="en-US" sz="6600" b="1" dirty="0">
                <a:solidFill>
                  <a:srgbClr val="0070C0"/>
                </a:solidFill>
              </a:rPr>
              <a:t>Phylogenetic Diversity</a:t>
            </a:r>
            <a:br>
              <a:rPr lang="en-US" sz="6600" dirty="0">
                <a:solidFill>
                  <a:srgbClr val="0070C0"/>
                </a:solidFill>
              </a:rPr>
            </a:br>
            <a:endParaRPr lang="en-US" sz="6600"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18633"/>
          <a:stretch/>
        </p:blipFill>
        <p:spPr>
          <a:xfrm>
            <a:off x="-87682" y="-326867"/>
            <a:ext cx="12367364" cy="2335735"/>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6986" y="5687065"/>
            <a:ext cx="3299215" cy="101942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4490750" y="4399062"/>
            <a:ext cx="3111685" cy="954107"/>
          </a:xfrm>
          <a:prstGeom prst="rect">
            <a:avLst/>
          </a:prstGeom>
          <a:noFill/>
        </p:spPr>
        <p:txBody>
          <a:bodyPr wrap="none" rtlCol="0">
            <a:spAutoFit/>
          </a:bodyPr>
          <a:lstStyle/>
          <a:p>
            <a:pPr algn="ctr"/>
            <a:endParaRPr lang="en-US" sz="2800" dirty="0">
              <a:solidFill>
                <a:srgbClr val="0070C0"/>
              </a:solidFill>
            </a:endParaRPr>
          </a:p>
          <a:p>
            <a:pPr algn="ctr"/>
            <a:r>
              <a:rPr lang="en-US" sz="2800" dirty="0">
                <a:solidFill>
                  <a:srgbClr val="0070C0"/>
                </a:solidFill>
              </a:rPr>
              <a:t>University of Florida</a:t>
            </a:r>
          </a:p>
        </p:txBody>
      </p:sp>
    </p:spTree>
    <p:extLst>
      <p:ext uri="{BB962C8B-B14F-4D97-AF65-F5344CB8AC3E}">
        <p14:creationId xmlns:p14="http://schemas.microsoft.com/office/powerpoint/2010/main" val="515766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31BF9A1-B0FF-CD40-976B-CE92C34DFB44}"/>
              </a:ext>
            </a:extLst>
          </p:cNvPr>
          <p:cNvPicPr>
            <a:picLocks noChangeAspect="1"/>
          </p:cNvPicPr>
          <p:nvPr/>
        </p:nvPicPr>
        <p:blipFill rotWithShape="1">
          <a:blip r:embed="rId2"/>
          <a:srcRect l="12609" t="15332" r="7576" b="5550"/>
          <a:stretch/>
        </p:blipFill>
        <p:spPr>
          <a:xfrm>
            <a:off x="8355649" y="1523886"/>
            <a:ext cx="3750499" cy="3788109"/>
          </a:xfrm>
          <a:prstGeom prst="rect">
            <a:avLst/>
          </a:prstGeom>
        </p:spPr>
      </p:pic>
      <p:pic>
        <p:nvPicPr>
          <p:cNvPr id="9" name="Picture 8" descr="A close up of a map&#10;&#10;Description automatically generated">
            <a:extLst>
              <a:ext uri="{FF2B5EF4-FFF2-40B4-BE49-F238E27FC236}">
                <a16:creationId xmlns:a16="http://schemas.microsoft.com/office/drawing/2014/main" id="{217E959D-924B-B34C-92FF-B8A9FADFAD4A}"/>
              </a:ext>
            </a:extLst>
          </p:cNvPr>
          <p:cNvPicPr>
            <a:picLocks noChangeAspect="1"/>
          </p:cNvPicPr>
          <p:nvPr/>
        </p:nvPicPr>
        <p:blipFill>
          <a:blip r:embed="rId3"/>
          <a:stretch>
            <a:fillRect/>
          </a:stretch>
        </p:blipFill>
        <p:spPr>
          <a:xfrm>
            <a:off x="111760" y="3429000"/>
            <a:ext cx="3437047" cy="3429000"/>
          </a:xfrm>
          <a:prstGeom prst="rect">
            <a:avLst/>
          </a:prstGeom>
        </p:spPr>
      </p:pic>
      <p:sp>
        <p:nvSpPr>
          <p:cNvPr id="3" name="TextBox 2">
            <a:extLst>
              <a:ext uri="{FF2B5EF4-FFF2-40B4-BE49-F238E27FC236}">
                <a16:creationId xmlns:a16="http://schemas.microsoft.com/office/drawing/2014/main" id="{39F2AE60-C328-5742-AFA6-F13349D0E6C7}"/>
              </a:ext>
            </a:extLst>
          </p:cNvPr>
          <p:cNvSpPr txBox="1"/>
          <p:nvPr/>
        </p:nvSpPr>
        <p:spPr>
          <a:xfrm>
            <a:off x="9432089" y="4847997"/>
            <a:ext cx="2113280" cy="1384995"/>
          </a:xfrm>
          <a:prstGeom prst="rect">
            <a:avLst/>
          </a:prstGeom>
          <a:noFill/>
        </p:spPr>
        <p:txBody>
          <a:bodyPr wrap="square" rtlCol="0">
            <a:spAutoFit/>
          </a:bodyPr>
          <a:lstStyle/>
          <a:p>
            <a:r>
              <a:rPr lang="en-US" sz="2800" dirty="0"/>
              <a:t>Ecotype-based Communities</a:t>
            </a:r>
          </a:p>
        </p:txBody>
      </p:sp>
      <p:sp>
        <p:nvSpPr>
          <p:cNvPr id="8" name="Title 1">
            <a:extLst>
              <a:ext uri="{FF2B5EF4-FFF2-40B4-BE49-F238E27FC236}">
                <a16:creationId xmlns:a16="http://schemas.microsoft.com/office/drawing/2014/main" id="{45C35B4B-417E-40EF-9AA7-63C5EA895A4C}"/>
              </a:ext>
            </a:extLst>
          </p:cNvPr>
          <p:cNvSpPr>
            <a:spLocks noGrp="1"/>
          </p:cNvSpPr>
          <p:nvPr>
            <p:ph type="title"/>
          </p:nvPr>
        </p:nvSpPr>
        <p:spPr>
          <a:xfrm>
            <a:off x="457200" y="169528"/>
            <a:ext cx="11145520" cy="1325563"/>
          </a:xfrm>
        </p:spPr>
        <p:txBody>
          <a:bodyPr>
            <a:normAutofit/>
          </a:bodyPr>
          <a:lstStyle/>
          <a:p>
            <a:r>
              <a:rPr lang="en-US" sz="4000" dirty="0"/>
              <a:t>We can use our niche modelling data to plot species distributions and compile across species!</a:t>
            </a:r>
          </a:p>
        </p:txBody>
      </p:sp>
      <p:pic>
        <p:nvPicPr>
          <p:cNvPr id="11" name="Picture 10" descr="A close up of a map&#10;&#10;Description automatically generated">
            <a:extLst>
              <a:ext uri="{FF2B5EF4-FFF2-40B4-BE49-F238E27FC236}">
                <a16:creationId xmlns:a16="http://schemas.microsoft.com/office/drawing/2014/main" id="{1006EF0C-7416-4A6C-A4F5-39DEE6EC848E}"/>
              </a:ext>
            </a:extLst>
          </p:cNvPr>
          <p:cNvPicPr>
            <a:picLocks noChangeAspect="1"/>
          </p:cNvPicPr>
          <p:nvPr/>
        </p:nvPicPr>
        <p:blipFill>
          <a:blip r:embed="rId3"/>
          <a:stretch>
            <a:fillRect/>
          </a:stretch>
        </p:blipFill>
        <p:spPr>
          <a:xfrm>
            <a:off x="812800" y="2829560"/>
            <a:ext cx="3437047" cy="3429000"/>
          </a:xfrm>
          <a:prstGeom prst="rect">
            <a:avLst/>
          </a:prstGeom>
        </p:spPr>
      </p:pic>
      <p:pic>
        <p:nvPicPr>
          <p:cNvPr id="12" name="Picture 11" descr="A close up of a map&#10;&#10;Description automatically generated">
            <a:extLst>
              <a:ext uri="{FF2B5EF4-FFF2-40B4-BE49-F238E27FC236}">
                <a16:creationId xmlns:a16="http://schemas.microsoft.com/office/drawing/2014/main" id="{359ABEC8-703E-4711-BFB4-CFBDAE1D3648}"/>
              </a:ext>
            </a:extLst>
          </p:cNvPr>
          <p:cNvPicPr>
            <a:picLocks noChangeAspect="1"/>
          </p:cNvPicPr>
          <p:nvPr/>
        </p:nvPicPr>
        <p:blipFill>
          <a:blip r:embed="rId3"/>
          <a:stretch>
            <a:fillRect/>
          </a:stretch>
        </p:blipFill>
        <p:spPr>
          <a:xfrm>
            <a:off x="1513840" y="2230120"/>
            <a:ext cx="3437047" cy="3429000"/>
          </a:xfrm>
          <a:prstGeom prst="rect">
            <a:avLst/>
          </a:prstGeom>
        </p:spPr>
      </p:pic>
      <p:pic>
        <p:nvPicPr>
          <p:cNvPr id="13" name="Picture 12" descr="A close up of a map&#10;&#10;Description automatically generated">
            <a:extLst>
              <a:ext uri="{FF2B5EF4-FFF2-40B4-BE49-F238E27FC236}">
                <a16:creationId xmlns:a16="http://schemas.microsoft.com/office/drawing/2014/main" id="{862A020F-11FD-485E-B832-618973D3F2D5}"/>
              </a:ext>
            </a:extLst>
          </p:cNvPr>
          <p:cNvPicPr>
            <a:picLocks noChangeAspect="1"/>
          </p:cNvPicPr>
          <p:nvPr/>
        </p:nvPicPr>
        <p:blipFill>
          <a:blip r:embed="rId3"/>
          <a:stretch>
            <a:fillRect/>
          </a:stretch>
        </p:blipFill>
        <p:spPr>
          <a:xfrm>
            <a:off x="2238167" y="1626768"/>
            <a:ext cx="3437047" cy="3429000"/>
          </a:xfrm>
          <a:prstGeom prst="rect">
            <a:avLst/>
          </a:prstGeom>
        </p:spPr>
      </p:pic>
      <p:sp>
        <p:nvSpPr>
          <p:cNvPr id="14" name="TextBox 13">
            <a:extLst>
              <a:ext uri="{FF2B5EF4-FFF2-40B4-BE49-F238E27FC236}">
                <a16:creationId xmlns:a16="http://schemas.microsoft.com/office/drawing/2014/main" id="{E8B1EB9A-A2E7-4730-BA13-381AF059AB6C}"/>
              </a:ext>
            </a:extLst>
          </p:cNvPr>
          <p:cNvSpPr txBox="1"/>
          <p:nvPr/>
        </p:nvSpPr>
        <p:spPr>
          <a:xfrm>
            <a:off x="457200" y="1403651"/>
            <a:ext cx="2015167" cy="1384995"/>
          </a:xfrm>
          <a:prstGeom prst="rect">
            <a:avLst/>
          </a:prstGeom>
          <a:noFill/>
        </p:spPr>
        <p:txBody>
          <a:bodyPr wrap="none" rtlCol="0">
            <a:spAutoFit/>
          </a:bodyPr>
          <a:lstStyle/>
          <a:p>
            <a:r>
              <a:rPr lang="en-US" sz="2800" dirty="0"/>
              <a:t>Stack </a:t>
            </a:r>
            <a:r>
              <a:rPr lang="en-US" sz="2800" dirty="0" err="1"/>
              <a:t>rasters</a:t>
            </a:r>
            <a:endParaRPr lang="en-US" sz="2800" dirty="0"/>
          </a:p>
          <a:p>
            <a:r>
              <a:rPr lang="en-US" sz="2800" dirty="0"/>
              <a:t>For different</a:t>
            </a:r>
          </a:p>
          <a:p>
            <a:r>
              <a:rPr lang="en-US" sz="2800" dirty="0"/>
              <a:t>species</a:t>
            </a:r>
          </a:p>
        </p:txBody>
      </p:sp>
      <p:sp>
        <p:nvSpPr>
          <p:cNvPr id="16" name="TextBox 15">
            <a:extLst>
              <a:ext uri="{FF2B5EF4-FFF2-40B4-BE49-F238E27FC236}">
                <a16:creationId xmlns:a16="http://schemas.microsoft.com/office/drawing/2014/main" id="{023B4C6F-6E38-4E46-A23C-01593FA02AFF}"/>
              </a:ext>
            </a:extLst>
          </p:cNvPr>
          <p:cNvSpPr txBox="1"/>
          <p:nvPr/>
        </p:nvSpPr>
        <p:spPr>
          <a:xfrm>
            <a:off x="5960735" y="1619094"/>
            <a:ext cx="1774204" cy="954107"/>
          </a:xfrm>
          <a:prstGeom prst="rect">
            <a:avLst/>
          </a:prstGeom>
          <a:noFill/>
        </p:spPr>
        <p:txBody>
          <a:bodyPr wrap="none" rtlCol="0">
            <a:spAutoFit/>
          </a:bodyPr>
          <a:lstStyle/>
          <a:p>
            <a:r>
              <a:rPr lang="en-US" sz="2800" dirty="0"/>
              <a:t>Create a </a:t>
            </a:r>
          </a:p>
          <a:p>
            <a:r>
              <a:rPr lang="en-US" sz="2800" dirty="0"/>
              <a:t>data frame</a:t>
            </a:r>
          </a:p>
        </p:txBody>
      </p:sp>
      <p:sp>
        <p:nvSpPr>
          <p:cNvPr id="17" name="Right Arrow 9">
            <a:extLst>
              <a:ext uri="{FF2B5EF4-FFF2-40B4-BE49-F238E27FC236}">
                <a16:creationId xmlns:a16="http://schemas.microsoft.com/office/drawing/2014/main" id="{808C7B20-C1F6-44B1-B624-17B785CE065B}"/>
              </a:ext>
            </a:extLst>
          </p:cNvPr>
          <p:cNvSpPr/>
          <p:nvPr/>
        </p:nvSpPr>
        <p:spPr>
          <a:xfrm rot="5400000">
            <a:off x="421484" y="2904705"/>
            <a:ext cx="654419" cy="3720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ight Arrow 9">
            <a:extLst>
              <a:ext uri="{FF2B5EF4-FFF2-40B4-BE49-F238E27FC236}">
                <a16:creationId xmlns:a16="http://schemas.microsoft.com/office/drawing/2014/main" id="{7C07D347-3404-4DD3-8481-EB374C30ADA3}"/>
              </a:ext>
            </a:extLst>
          </p:cNvPr>
          <p:cNvSpPr/>
          <p:nvPr/>
        </p:nvSpPr>
        <p:spPr>
          <a:xfrm>
            <a:off x="5243023" y="1724096"/>
            <a:ext cx="654419" cy="3720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ight Arrow 9">
            <a:extLst>
              <a:ext uri="{FF2B5EF4-FFF2-40B4-BE49-F238E27FC236}">
                <a16:creationId xmlns:a16="http://schemas.microsoft.com/office/drawing/2014/main" id="{61509BD5-BE6D-473E-9F44-90A404B2DB7C}"/>
              </a:ext>
            </a:extLst>
          </p:cNvPr>
          <p:cNvSpPr/>
          <p:nvPr/>
        </p:nvSpPr>
        <p:spPr>
          <a:xfrm rot="5400000">
            <a:off x="6316169" y="2772564"/>
            <a:ext cx="654419" cy="3720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834181B-BD9C-4BD9-958E-52707720C3C2}"/>
              </a:ext>
            </a:extLst>
          </p:cNvPr>
          <p:cNvSpPr txBox="1"/>
          <p:nvPr/>
        </p:nvSpPr>
        <p:spPr>
          <a:xfrm>
            <a:off x="5960120" y="3341268"/>
            <a:ext cx="1479444" cy="954107"/>
          </a:xfrm>
          <a:prstGeom prst="rect">
            <a:avLst/>
          </a:prstGeom>
          <a:noFill/>
        </p:spPr>
        <p:txBody>
          <a:bodyPr wrap="none" rtlCol="0">
            <a:spAutoFit/>
          </a:bodyPr>
          <a:lstStyle/>
          <a:p>
            <a:r>
              <a:rPr lang="en-US" sz="2800" dirty="0"/>
              <a:t>Convert </a:t>
            </a:r>
          </a:p>
          <a:p>
            <a:r>
              <a:rPr lang="en-US" sz="2800" dirty="0"/>
              <a:t>to points</a:t>
            </a:r>
          </a:p>
        </p:txBody>
      </p:sp>
      <p:sp>
        <p:nvSpPr>
          <p:cNvPr id="22" name="TextBox 21">
            <a:extLst>
              <a:ext uri="{FF2B5EF4-FFF2-40B4-BE49-F238E27FC236}">
                <a16:creationId xmlns:a16="http://schemas.microsoft.com/office/drawing/2014/main" id="{91D05AD3-16AE-46FC-85A8-9A73C31FBB0D}"/>
              </a:ext>
            </a:extLst>
          </p:cNvPr>
          <p:cNvSpPr txBox="1"/>
          <p:nvPr/>
        </p:nvSpPr>
        <p:spPr>
          <a:xfrm>
            <a:off x="5668757" y="5063442"/>
            <a:ext cx="3368991" cy="954107"/>
          </a:xfrm>
          <a:prstGeom prst="rect">
            <a:avLst/>
          </a:prstGeom>
          <a:noFill/>
        </p:spPr>
        <p:txBody>
          <a:bodyPr wrap="square" rtlCol="0">
            <a:spAutoFit/>
          </a:bodyPr>
          <a:lstStyle/>
          <a:p>
            <a:r>
              <a:rPr lang="en-US" sz="2800" dirty="0"/>
              <a:t>Match points to different ecotypes</a:t>
            </a:r>
          </a:p>
        </p:txBody>
      </p:sp>
      <p:sp>
        <p:nvSpPr>
          <p:cNvPr id="24" name="Right Arrow 9">
            <a:extLst>
              <a:ext uri="{FF2B5EF4-FFF2-40B4-BE49-F238E27FC236}">
                <a16:creationId xmlns:a16="http://schemas.microsoft.com/office/drawing/2014/main" id="{D607C104-5206-4949-9F47-4BD0A22E2923}"/>
              </a:ext>
            </a:extLst>
          </p:cNvPr>
          <p:cNvSpPr/>
          <p:nvPr/>
        </p:nvSpPr>
        <p:spPr>
          <a:xfrm>
            <a:off x="8501830" y="5372713"/>
            <a:ext cx="654419" cy="3720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ight Arrow 9">
            <a:extLst>
              <a:ext uri="{FF2B5EF4-FFF2-40B4-BE49-F238E27FC236}">
                <a16:creationId xmlns:a16="http://schemas.microsoft.com/office/drawing/2014/main" id="{8158BF64-3B61-4CEF-98B8-354F40C9C058}"/>
              </a:ext>
            </a:extLst>
          </p:cNvPr>
          <p:cNvSpPr/>
          <p:nvPr/>
        </p:nvSpPr>
        <p:spPr>
          <a:xfrm rot="5400000">
            <a:off x="6316168" y="4492028"/>
            <a:ext cx="654419" cy="3720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ight Arrow 9">
            <a:extLst>
              <a:ext uri="{FF2B5EF4-FFF2-40B4-BE49-F238E27FC236}">
                <a16:creationId xmlns:a16="http://schemas.microsoft.com/office/drawing/2014/main" id="{6E3F69A2-2C82-4371-B18A-E5A27A53CEAD}"/>
              </a:ext>
            </a:extLst>
          </p:cNvPr>
          <p:cNvSpPr/>
          <p:nvPr/>
        </p:nvSpPr>
        <p:spPr>
          <a:xfrm rot="16200000">
            <a:off x="9834310" y="4475945"/>
            <a:ext cx="654419" cy="3720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52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nhandlePointOnAlpha.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79555"/>
            <a:ext cx="6191970" cy="6191970"/>
          </a:xfrm>
          <a:prstGeom prst="rect">
            <a:avLst/>
          </a:prstGeom>
        </p:spPr>
      </p:pic>
      <p:sp>
        <p:nvSpPr>
          <p:cNvPr id="3" name="Right Arrow 2"/>
          <p:cNvSpPr/>
          <p:nvPr/>
        </p:nvSpPr>
        <p:spPr>
          <a:xfrm rot="21268674" flipV="1">
            <a:off x="2242711" y="1903835"/>
            <a:ext cx="4709912" cy="315007"/>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TextBox 5"/>
          <p:cNvSpPr txBox="1"/>
          <p:nvPr/>
        </p:nvSpPr>
        <p:spPr>
          <a:xfrm>
            <a:off x="624651" y="1056290"/>
            <a:ext cx="5975570" cy="523220"/>
          </a:xfrm>
          <a:prstGeom prst="rect">
            <a:avLst/>
          </a:prstGeom>
          <a:noFill/>
        </p:spPr>
        <p:txBody>
          <a:bodyPr wrap="square" rtlCol="0">
            <a:spAutoFit/>
          </a:bodyPr>
          <a:lstStyle/>
          <a:p>
            <a:r>
              <a:rPr lang="en-US" sz="2800" dirty="0"/>
              <a:t>Species list at each pixel, plot on tree</a:t>
            </a:r>
          </a:p>
        </p:txBody>
      </p:sp>
      <p:sp>
        <p:nvSpPr>
          <p:cNvPr id="7" name="TextBox 6"/>
          <p:cNvSpPr txBox="1"/>
          <p:nvPr/>
        </p:nvSpPr>
        <p:spPr>
          <a:xfrm>
            <a:off x="5381806" y="5458860"/>
            <a:ext cx="5171972" cy="1384995"/>
          </a:xfrm>
          <a:prstGeom prst="rect">
            <a:avLst/>
          </a:prstGeom>
          <a:noFill/>
        </p:spPr>
        <p:txBody>
          <a:bodyPr wrap="square" rtlCol="0">
            <a:spAutoFit/>
          </a:bodyPr>
          <a:lstStyle/>
          <a:p>
            <a:r>
              <a:rPr lang="en-US" sz="2800" dirty="0"/>
              <a:t>8,045 pixels/communities</a:t>
            </a:r>
          </a:p>
          <a:p>
            <a:endParaRPr lang="en-US" sz="2800" dirty="0"/>
          </a:p>
          <a:p>
            <a:r>
              <a:rPr lang="en-US" sz="2800" dirty="0"/>
              <a:t>16 km</a:t>
            </a:r>
            <a:r>
              <a:rPr lang="en-US" sz="2800" baseline="30000" dirty="0"/>
              <a:t>2</a:t>
            </a:r>
            <a:r>
              <a:rPr lang="en-US" sz="2800" dirty="0"/>
              <a:t> per pixel</a:t>
            </a:r>
          </a:p>
        </p:txBody>
      </p:sp>
      <p:pic>
        <p:nvPicPr>
          <p:cNvPr id="9" name="Picture 8" descr="florida_tree_phylogram.pdf"/>
          <p:cNvPicPr>
            <a:picLocks noChangeAspect="1"/>
          </p:cNvPicPr>
          <p:nvPr/>
        </p:nvPicPr>
        <p:blipFill rotWithShape="1">
          <a:blip r:embed="rId3" cstate="email">
            <a:extLst>
              <a:ext uri="{28A0092B-C50C-407E-A947-70E740481C1C}">
                <a14:useLocalDpi xmlns:a14="http://schemas.microsoft.com/office/drawing/2010/main"/>
              </a:ext>
            </a:extLst>
          </a:blip>
          <a:srcRect l="8176" t="5914" r="8532" b="6610"/>
          <a:stretch/>
        </p:blipFill>
        <p:spPr>
          <a:xfrm rot="20511983">
            <a:off x="6436099" y="995397"/>
            <a:ext cx="4661149" cy="4895309"/>
          </a:xfrm>
          <a:prstGeom prst="rect">
            <a:avLst/>
          </a:prstGeom>
        </p:spPr>
      </p:pic>
      <p:sp>
        <p:nvSpPr>
          <p:cNvPr id="10" name="Title 1"/>
          <p:cNvSpPr txBox="1">
            <a:spLocks/>
          </p:cNvSpPr>
          <p:nvPr/>
        </p:nvSpPr>
        <p:spPr>
          <a:xfrm>
            <a:off x="220717" y="277404"/>
            <a:ext cx="11745311" cy="778886"/>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pPr algn="ctr"/>
            <a:r>
              <a:rPr lang="en-US" sz="4000" b="0" dirty="0"/>
              <a:t>Phylogenetic Diversity (PD) of Plants in Florida </a:t>
            </a:r>
          </a:p>
        </p:txBody>
      </p:sp>
    </p:spTree>
    <p:extLst>
      <p:ext uri="{BB962C8B-B14F-4D97-AF65-F5344CB8AC3E}">
        <p14:creationId xmlns:p14="http://schemas.microsoft.com/office/powerpoint/2010/main" val="698252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24876" y="1609085"/>
            <a:ext cx="1300163" cy="834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31080" y="1272278"/>
            <a:ext cx="1154600" cy="336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18210" y="4305783"/>
            <a:ext cx="208343" cy="289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18208" y="5357813"/>
            <a:ext cx="1077892"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1524000" y="-2510"/>
            <a:ext cx="9144000" cy="1143000"/>
          </a:xfrm>
        </p:spPr>
        <p:txBody>
          <a:bodyPr>
            <a:normAutofit/>
          </a:bodyPr>
          <a:lstStyle/>
          <a:p>
            <a:r>
              <a:rPr lang="en-US" dirty="0"/>
              <a:t>Phylogenetic Diversity: Florida Plants</a:t>
            </a:r>
          </a:p>
        </p:txBody>
      </p:sp>
      <p:pic>
        <p:nvPicPr>
          <p:cNvPr id="10" name="Picture 9" descr="AllPlants.Additive.PD.absolute.pdf"/>
          <p:cNvPicPr>
            <a:picLocks noChangeAspect="1"/>
          </p:cNvPicPr>
          <p:nvPr/>
        </p:nvPicPr>
        <p:blipFill rotWithShape="1">
          <a:blip r:embed="rId3">
            <a:extLst>
              <a:ext uri="{28A0092B-C50C-407E-A947-70E740481C1C}">
                <a14:useLocalDpi xmlns:a14="http://schemas.microsoft.com/office/drawing/2010/main" val="0"/>
              </a:ext>
            </a:extLst>
          </a:blip>
          <a:srcRect l="5381" t="16675" b="10074"/>
          <a:stretch/>
        </p:blipFill>
        <p:spPr>
          <a:xfrm>
            <a:off x="2726738" y="1272277"/>
            <a:ext cx="6599628" cy="5109190"/>
          </a:xfrm>
          <a:prstGeom prst="rect">
            <a:avLst/>
          </a:prstGeom>
        </p:spPr>
      </p:pic>
    </p:spTree>
    <p:extLst>
      <p:ext uri="{BB962C8B-B14F-4D97-AF65-F5344CB8AC3E}">
        <p14:creationId xmlns:p14="http://schemas.microsoft.com/office/powerpoint/2010/main" val="385507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29CAC-F9EC-E340-9C0B-0E7A26FEA305}"/>
              </a:ext>
            </a:extLst>
          </p:cNvPr>
          <p:cNvSpPr>
            <a:spLocks noGrp="1"/>
          </p:cNvSpPr>
          <p:nvPr>
            <p:ph type="title"/>
          </p:nvPr>
        </p:nvSpPr>
        <p:spPr>
          <a:xfrm>
            <a:off x="1981200" y="35285"/>
            <a:ext cx="8229600" cy="1143000"/>
          </a:xfrm>
        </p:spPr>
        <p:txBody>
          <a:bodyPr/>
          <a:lstStyle/>
          <a:p>
            <a:r>
              <a:rPr lang="en-US" dirty="0"/>
              <a:t>Phylogenetic Diversity: China</a:t>
            </a:r>
          </a:p>
        </p:txBody>
      </p:sp>
      <p:pic>
        <p:nvPicPr>
          <p:cNvPr id="4" name="Picture 3">
            <a:extLst>
              <a:ext uri="{FF2B5EF4-FFF2-40B4-BE49-F238E27FC236}">
                <a16:creationId xmlns:a16="http://schemas.microsoft.com/office/drawing/2014/main" id="{8DC15AB3-B45B-EA4A-8B99-EAF21593D0D5}"/>
              </a:ext>
            </a:extLst>
          </p:cNvPr>
          <p:cNvPicPr>
            <a:picLocks noChangeAspect="1"/>
          </p:cNvPicPr>
          <p:nvPr/>
        </p:nvPicPr>
        <p:blipFill>
          <a:blip r:embed="rId2"/>
          <a:stretch>
            <a:fillRect/>
          </a:stretch>
        </p:blipFill>
        <p:spPr>
          <a:xfrm>
            <a:off x="2382314" y="1178286"/>
            <a:ext cx="7828487" cy="5659785"/>
          </a:xfrm>
          <a:prstGeom prst="rect">
            <a:avLst/>
          </a:prstGeom>
        </p:spPr>
      </p:pic>
      <p:sp>
        <p:nvSpPr>
          <p:cNvPr id="5" name="TextBox 4">
            <a:extLst>
              <a:ext uri="{FF2B5EF4-FFF2-40B4-BE49-F238E27FC236}">
                <a16:creationId xmlns:a16="http://schemas.microsoft.com/office/drawing/2014/main" id="{26117B97-190D-CF44-AE30-3FD68D48BDC2}"/>
              </a:ext>
            </a:extLst>
          </p:cNvPr>
          <p:cNvSpPr txBox="1"/>
          <p:nvPr/>
        </p:nvSpPr>
        <p:spPr>
          <a:xfrm>
            <a:off x="7984176" y="6361051"/>
            <a:ext cx="2802578" cy="461665"/>
          </a:xfrm>
          <a:prstGeom prst="rect">
            <a:avLst/>
          </a:prstGeom>
          <a:noFill/>
        </p:spPr>
        <p:txBody>
          <a:bodyPr wrap="square" rtlCol="0">
            <a:spAutoFit/>
          </a:bodyPr>
          <a:lstStyle/>
          <a:p>
            <a:r>
              <a:rPr lang="en-US" sz="2400" dirty="0"/>
              <a:t>Lu et al. 2018 </a:t>
            </a:r>
            <a:r>
              <a:rPr lang="en-US" sz="2400" i="1" dirty="0"/>
              <a:t>Nature</a:t>
            </a:r>
          </a:p>
        </p:txBody>
      </p:sp>
    </p:spTree>
    <p:extLst>
      <p:ext uri="{BB962C8B-B14F-4D97-AF65-F5344CB8AC3E}">
        <p14:creationId xmlns:p14="http://schemas.microsoft.com/office/powerpoint/2010/main" val="2101478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E21066-03A7-684E-99AB-E37E3A044E1A}"/>
              </a:ext>
            </a:extLst>
          </p:cNvPr>
          <p:cNvPicPr>
            <a:picLocks noChangeAspect="1"/>
          </p:cNvPicPr>
          <p:nvPr/>
        </p:nvPicPr>
        <p:blipFill rotWithShape="1">
          <a:blip r:embed="rId3"/>
          <a:srcRect t="7304"/>
          <a:stretch/>
        </p:blipFill>
        <p:spPr>
          <a:xfrm>
            <a:off x="2348346" y="748150"/>
            <a:ext cx="7495309" cy="6096574"/>
          </a:xfrm>
          <a:prstGeom prst="rect">
            <a:avLst/>
          </a:prstGeom>
        </p:spPr>
      </p:pic>
      <p:sp>
        <p:nvSpPr>
          <p:cNvPr id="6" name="Title 1">
            <a:extLst>
              <a:ext uri="{FF2B5EF4-FFF2-40B4-BE49-F238E27FC236}">
                <a16:creationId xmlns:a16="http://schemas.microsoft.com/office/drawing/2014/main" id="{630F9380-5D22-034C-985B-1E03F99DB720}"/>
              </a:ext>
            </a:extLst>
          </p:cNvPr>
          <p:cNvSpPr txBox="1">
            <a:spLocks/>
          </p:cNvSpPr>
          <p:nvPr/>
        </p:nvSpPr>
        <p:spPr>
          <a:xfrm>
            <a:off x="1524000" y="-8904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Protected Areas vs. High PD in China</a:t>
            </a:r>
          </a:p>
        </p:txBody>
      </p:sp>
      <p:sp>
        <p:nvSpPr>
          <p:cNvPr id="5" name="TextBox 4">
            <a:extLst>
              <a:ext uri="{FF2B5EF4-FFF2-40B4-BE49-F238E27FC236}">
                <a16:creationId xmlns:a16="http://schemas.microsoft.com/office/drawing/2014/main" id="{870FEA73-8E00-D842-8484-DE98EEE0D025}"/>
              </a:ext>
            </a:extLst>
          </p:cNvPr>
          <p:cNvSpPr txBox="1"/>
          <p:nvPr/>
        </p:nvSpPr>
        <p:spPr>
          <a:xfrm>
            <a:off x="1523999" y="6126164"/>
            <a:ext cx="2802578" cy="461665"/>
          </a:xfrm>
          <a:prstGeom prst="rect">
            <a:avLst/>
          </a:prstGeom>
          <a:noFill/>
        </p:spPr>
        <p:txBody>
          <a:bodyPr wrap="square" rtlCol="0">
            <a:spAutoFit/>
          </a:bodyPr>
          <a:lstStyle/>
          <a:p>
            <a:r>
              <a:rPr lang="en-US" sz="2400" dirty="0"/>
              <a:t>Lu et al. 2018 </a:t>
            </a:r>
            <a:r>
              <a:rPr lang="en-US" sz="2400" i="1" dirty="0"/>
              <a:t>Nature</a:t>
            </a:r>
          </a:p>
        </p:txBody>
      </p:sp>
    </p:spTree>
    <p:extLst>
      <p:ext uri="{BB962C8B-B14F-4D97-AF65-F5344CB8AC3E}">
        <p14:creationId xmlns:p14="http://schemas.microsoft.com/office/powerpoint/2010/main" val="4218348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B32C2-9631-BB4D-B88A-5F2041B162F4}"/>
              </a:ext>
            </a:extLst>
          </p:cNvPr>
          <p:cNvSpPr>
            <a:spLocks noGrp="1"/>
          </p:cNvSpPr>
          <p:nvPr>
            <p:ph type="title"/>
          </p:nvPr>
        </p:nvSpPr>
        <p:spPr>
          <a:xfrm>
            <a:off x="2641683" y="0"/>
            <a:ext cx="8229600" cy="1143000"/>
          </a:xfrm>
        </p:spPr>
        <p:txBody>
          <a:bodyPr/>
          <a:lstStyle/>
          <a:p>
            <a:r>
              <a:rPr lang="en-US" dirty="0"/>
              <a:t>How do I do this kind of work? </a:t>
            </a:r>
          </a:p>
        </p:txBody>
      </p:sp>
      <p:pic>
        <p:nvPicPr>
          <p:cNvPr id="4" name="Picture 3">
            <a:extLst>
              <a:ext uri="{FF2B5EF4-FFF2-40B4-BE49-F238E27FC236}">
                <a16:creationId xmlns:a16="http://schemas.microsoft.com/office/drawing/2014/main" id="{D412BE2B-E158-E841-876B-A5B889ED9BB4}"/>
              </a:ext>
            </a:extLst>
          </p:cNvPr>
          <p:cNvPicPr>
            <a:picLocks noChangeAspect="1"/>
          </p:cNvPicPr>
          <p:nvPr/>
        </p:nvPicPr>
        <p:blipFill>
          <a:blip r:embed="rId2"/>
          <a:stretch>
            <a:fillRect/>
          </a:stretch>
        </p:blipFill>
        <p:spPr>
          <a:xfrm>
            <a:off x="2641683" y="4989032"/>
            <a:ext cx="7058833" cy="1868969"/>
          </a:xfrm>
          <a:prstGeom prst="rect">
            <a:avLst/>
          </a:prstGeom>
        </p:spPr>
      </p:pic>
      <p:pic>
        <p:nvPicPr>
          <p:cNvPr id="5" name="Picture 4">
            <a:extLst>
              <a:ext uri="{FF2B5EF4-FFF2-40B4-BE49-F238E27FC236}">
                <a16:creationId xmlns:a16="http://schemas.microsoft.com/office/drawing/2014/main" id="{FC0D1D7C-97B6-0642-93B6-A7FE991FA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496" y="1533600"/>
            <a:ext cx="2632732" cy="2486198"/>
          </a:xfrm>
          <a:prstGeom prst="rect">
            <a:avLst/>
          </a:prstGeom>
        </p:spPr>
      </p:pic>
      <p:sp>
        <p:nvSpPr>
          <p:cNvPr id="8" name="TextBox 7">
            <a:extLst>
              <a:ext uri="{FF2B5EF4-FFF2-40B4-BE49-F238E27FC236}">
                <a16:creationId xmlns:a16="http://schemas.microsoft.com/office/drawing/2014/main" id="{4E1B2A0D-B08E-DC47-A841-506331EAC712}"/>
              </a:ext>
            </a:extLst>
          </p:cNvPr>
          <p:cNvSpPr txBox="1"/>
          <p:nvPr/>
        </p:nvSpPr>
        <p:spPr>
          <a:xfrm>
            <a:off x="2838654" y="1033796"/>
            <a:ext cx="2054915" cy="438582"/>
          </a:xfrm>
          <a:prstGeom prst="rect">
            <a:avLst/>
          </a:prstGeom>
          <a:noFill/>
        </p:spPr>
        <p:txBody>
          <a:bodyPr wrap="square" rtlCol="0">
            <a:spAutoFit/>
          </a:bodyPr>
          <a:lstStyle/>
          <a:p>
            <a:r>
              <a:rPr lang="en-US" sz="2250" b="1" dirty="0"/>
              <a:t>Phylogeny</a:t>
            </a:r>
          </a:p>
        </p:txBody>
      </p:sp>
      <p:sp>
        <p:nvSpPr>
          <p:cNvPr id="9" name="TextBox 8">
            <a:extLst>
              <a:ext uri="{FF2B5EF4-FFF2-40B4-BE49-F238E27FC236}">
                <a16:creationId xmlns:a16="http://schemas.microsoft.com/office/drawing/2014/main" id="{7EE5E1AD-D056-C74A-B28C-71D11825B5B0}"/>
              </a:ext>
            </a:extLst>
          </p:cNvPr>
          <p:cNvSpPr txBox="1"/>
          <p:nvPr/>
        </p:nvSpPr>
        <p:spPr>
          <a:xfrm>
            <a:off x="6961752" y="1042060"/>
            <a:ext cx="2054915" cy="438582"/>
          </a:xfrm>
          <a:prstGeom prst="rect">
            <a:avLst/>
          </a:prstGeom>
          <a:noFill/>
        </p:spPr>
        <p:txBody>
          <a:bodyPr wrap="square" rtlCol="0">
            <a:spAutoFit/>
          </a:bodyPr>
          <a:lstStyle/>
          <a:p>
            <a:r>
              <a:rPr lang="en-US" sz="2250" b="1" dirty="0"/>
              <a:t>Occurrences</a:t>
            </a:r>
          </a:p>
        </p:txBody>
      </p:sp>
      <p:pic>
        <p:nvPicPr>
          <p:cNvPr id="3" name="Picture 2">
            <a:extLst>
              <a:ext uri="{FF2B5EF4-FFF2-40B4-BE49-F238E27FC236}">
                <a16:creationId xmlns:a16="http://schemas.microsoft.com/office/drawing/2014/main" id="{24D06D67-06D5-4B4A-9395-4F05376C916C}"/>
              </a:ext>
            </a:extLst>
          </p:cNvPr>
          <p:cNvPicPr>
            <a:picLocks noChangeAspect="1"/>
          </p:cNvPicPr>
          <p:nvPr/>
        </p:nvPicPr>
        <p:blipFill>
          <a:blip r:embed="rId4"/>
          <a:stretch>
            <a:fillRect/>
          </a:stretch>
        </p:blipFill>
        <p:spPr>
          <a:xfrm>
            <a:off x="6778679" y="1625052"/>
            <a:ext cx="2380802" cy="2380802"/>
          </a:xfrm>
          <a:prstGeom prst="rect">
            <a:avLst/>
          </a:prstGeom>
        </p:spPr>
      </p:pic>
      <p:pic>
        <p:nvPicPr>
          <p:cNvPr id="12" name="Picture 11">
            <a:extLst>
              <a:ext uri="{FF2B5EF4-FFF2-40B4-BE49-F238E27FC236}">
                <a16:creationId xmlns:a16="http://schemas.microsoft.com/office/drawing/2014/main" id="{4BC36341-4F54-6F48-8848-17F63FEE4FBD}"/>
              </a:ext>
            </a:extLst>
          </p:cNvPr>
          <p:cNvPicPr>
            <a:picLocks noChangeAspect="1"/>
          </p:cNvPicPr>
          <p:nvPr/>
        </p:nvPicPr>
        <p:blipFill>
          <a:blip r:embed="rId5"/>
          <a:stretch>
            <a:fillRect/>
          </a:stretch>
        </p:blipFill>
        <p:spPr>
          <a:xfrm>
            <a:off x="4116017" y="4000113"/>
            <a:ext cx="1555103" cy="801850"/>
          </a:xfrm>
          <a:prstGeom prst="rect">
            <a:avLst/>
          </a:prstGeom>
        </p:spPr>
      </p:pic>
      <p:sp>
        <p:nvSpPr>
          <p:cNvPr id="13" name="TextBox 12">
            <a:extLst>
              <a:ext uri="{FF2B5EF4-FFF2-40B4-BE49-F238E27FC236}">
                <a16:creationId xmlns:a16="http://schemas.microsoft.com/office/drawing/2014/main" id="{C52A1AC6-43AE-E14A-988C-6397E60C2E5B}"/>
              </a:ext>
            </a:extLst>
          </p:cNvPr>
          <p:cNvSpPr txBox="1"/>
          <p:nvPr/>
        </p:nvSpPr>
        <p:spPr>
          <a:xfrm>
            <a:off x="6778680" y="4192923"/>
            <a:ext cx="1951831" cy="1077218"/>
          </a:xfrm>
          <a:prstGeom prst="rect">
            <a:avLst/>
          </a:prstGeom>
          <a:noFill/>
        </p:spPr>
        <p:txBody>
          <a:bodyPr wrap="square" rtlCol="0">
            <a:spAutoFit/>
          </a:bodyPr>
          <a:lstStyle/>
          <a:p>
            <a:pPr algn="ctr"/>
            <a:r>
              <a:rPr lang="en-US" sz="3200" dirty="0"/>
              <a:t>GBIF; </a:t>
            </a:r>
            <a:r>
              <a:rPr lang="en-US" sz="3200" dirty="0" err="1"/>
              <a:t>iDigBio</a:t>
            </a:r>
            <a:endParaRPr lang="en-US" sz="3200" dirty="0"/>
          </a:p>
        </p:txBody>
      </p:sp>
    </p:spTree>
    <p:extLst>
      <p:ext uri="{BB962C8B-B14F-4D97-AF65-F5344CB8AC3E}">
        <p14:creationId xmlns:p14="http://schemas.microsoft.com/office/powerpoint/2010/main" val="284477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8A6F-9E55-8242-AE35-0BAE442E9255}"/>
              </a:ext>
            </a:extLst>
          </p:cNvPr>
          <p:cNvSpPr>
            <a:spLocks noGrp="1"/>
          </p:cNvSpPr>
          <p:nvPr>
            <p:ph type="title"/>
          </p:nvPr>
        </p:nvSpPr>
        <p:spPr>
          <a:xfrm>
            <a:off x="457200" y="169528"/>
            <a:ext cx="10515600" cy="1325563"/>
          </a:xfrm>
        </p:spPr>
        <p:txBody>
          <a:bodyPr>
            <a:normAutofit fontScale="90000"/>
          </a:bodyPr>
          <a:lstStyle/>
          <a:p>
            <a:pPr algn="ctr"/>
            <a:r>
              <a:rPr lang="en-US" sz="5400" dirty="0">
                <a:latin typeface="Helvetica" pitchFamily="2" charset="0"/>
              </a:rPr>
              <a:t>Community Phylogenetic Structure Metrics</a:t>
            </a:r>
          </a:p>
        </p:txBody>
      </p:sp>
      <p:sp>
        <p:nvSpPr>
          <p:cNvPr id="3" name="Rectangle 2">
            <a:extLst>
              <a:ext uri="{FF2B5EF4-FFF2-40B4-BE49-F238E27FC236}">
                <a16:creationId xmlns:a16="http://schemas.microsoft.com/office/drawing/2014/main" id="{E8261CCE-CBB4-644C-B524-86B976E73F6D}"/>
              </a:ext>
            </a:extLst>
          </p:cNvPr>
          <p:cNvSpPr/>
          <p:nvPr/>
        </p:nvSpPr>
        <p:spPr>
          <a:xfrm>
            <a:off x="654120" y="1495091"/>
            <a:ext cx="10606355" cy="1384995"/>
          </a:xfrm>
          <a:prstGeom prst="rect">
            <a:avLst/>
          </a:prstGeom>
        </p:spPr>
        <p:txBody>
          <a:bodyPr wrap="square">
            <a:spAutoFit/>
          </a:bodyPr>
          <a:lstStyle/>
          <a:p>
            <a:r>
              <a:rPr lang="en-US" sz="2800" b="1" dirty="0"/>
              <a:t>PD </a:t>
            </a:r>
            <a:r>
              <a:rPr lang="en-US" sz="2800" b="1" dirty="0">
                <a:sym typeface="Wingdings" panose="05000000000000000000" pitchFamily="2" charset="2"/>
              </a:rPr>
              <a:t> </a:t>
            </a:r>
            <a:r>
              <a:rPr lang="en-US" sz="2800" b="1" dirty="0"/>
              <a:t>Faith’s phylogenetic diversity </a:t>
            </a:r>
          </a:p>
          <a:p>
            <a:r>
              <a:rPr lang="en-US" sz="2800" dirty="0">
                <a:sym typeface="Wingdings" panose="05000000000000000000" pitchFamily="2" charset="2"/>
              </a:rPr>
              <a:t>“total branch length spanned by the tree including all species in a local community” (</a:t>
            </a:r>
            <a:r>
              <a:rPr lang="en-US" sz="2800" dirty="0" err="1">
                <a:sym typeface="Wingdings" panose="05000000000000000000" pitchFamily="2" charset="2"/>
              </a:rPr>
              <a:t>Kembel</a:t>
            </a:r>
            <a:r>
              <a:rPr lang="en-US" sz="2800" dirty="0">
                <a:sym typeface="Wingdings" panose="05000000000000000000" pitchFamily="2" charset="2"/>
              </a:rPr>
              <a:t>, 2010)</a:t>
            </a:r>
          </a:p>
        </p:txBody>
      </p:sp>
      <p:grpSp>
        <p:nvGrpSpPr>
          <p:cNvPr id="6" name="Group 5">
            <a:extLst>
              <a:ext uri="{FF2B5EF4-FFF2-40B4-BE49-F238E27FC236}">
                <a16:creationId xmlns:a16="http://schemas.microsoft.com/office/drawing/2014/main" id="{6F75560A-CB13-4413-B38A-6A7FD07A3B7E}"/>
              </a:ext>
            </a:extLst>
          </p:cNvPr>
          <p:cNvGrpSpPr/>
          <p:nvPr/>
        </p:nvGrpSpPr>
        <p:grpSpPr>
          <a:xfrm>
            <a:off x="1406146" y="3499448"/>
            <a:ext cx="3048394" cy="2922715"/>
            <a:chOff x="674044" y="1767359"/>
            <a:chExt cx="4028863" cy="4202733"/>
          </a:xfrm>
        </p:grpSpPr>
        <p:grpSp>
          <p:nvGrpSpPr>
            <p:cNvPr id="7" name="Group 6">
              <a:extLst>
                <a:ext uri="{FF2B5EF4-FFF2-40B4-BE49-F238E27FC236}">
                  <a16:creationId xmlns:a16="http://schemas.microsoft.com/office/drawing/2014/main" id="{39A7A036-D36B-4D89-8E11-F83A7644963D}"/>
                </a:ext>
              </a:extLst>
            </p:cNvPr>
            <p:cNvGrpSpPr/>
            <p:nvPr/>
          </p:nvGrpSpPr>
          <p:grpSpPr>
            <a:xfrm>
              <a:off x="674044" y="1995959"/>
              <a:ext cx="3517010" cy="3766042"/>
              <a:chOff x="4909745" y="2248996"/>
              <a:chExt cx="3517010" cy="3766042"/>
            </a:xfrm>
          </p:grpSpPr>
          <p:cxnSp>
            <p:nvCxnSpPr>
              <p:cNvPr id="14" name="Straight Connector 13">
                <a:extLst>
                  <a:ext uri="{FF2B5EF4-FFF2-40B4-BE49-F238E27FC236}">
                    <a16:creationId xmlns:a16="http://schemas.microsoft.com/office/drawing/2014/main" id="{1EEE8B01-C144-479B-B87B-28B5068B0C12}"/>
                  </a:ext>
                </a:extLst>
              </p:cNvPr>
              <p:cNvCxnSpPr/>
              <p:nvPr/>
            </p:nvCxnSpPr>
            <p:spPr>
              <a:xfrm flipH="1">
                <a:off x="5246246" y="3271838"/>
                <a:ext cx="0" cy="16573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49BC58-A5A9-42B7-BC97-3250425245BB}"/>
                  </a:ext>
                </a:extLst>
              </p:cNvPr>
              <p:cNvCxnSpPr/>
              <p:nvPr/>
            </p:nvCxnSpPr>
            <p:spPr>
              <a:xfrm flipV="1">
                <a:off x="4924033" y="2248996"/>
                <a:ext cx="3494037" cy="20145"/>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B743DE-2007-4DAB-AC0F-0C20DAC31134}"/>
                  </a:ext>
                </a:extLst>
              </p:cNvPr>
              <p:cNvCxnSpPr/>
              <p:nvPr/>
            </p:nvCxnSpPr>
            <p:spPr>
              <a:xfrm>
                <a:off x="4909745" y="4057731"/>
                <a:ext cx="36576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8EDC65-5059-4098-B2D6-23AF891CB0B8}"/>
                  </a:ext>
                </a:extLst>
              </p:cNvPr>
              <p:cNvCxnSpPr/>
              <p:nvPr/>
            </p:nvCxnSpPr>
            <p:spPr>
              <a:xfrm flipH="1">
                <a:off x="6833699" y="3950526"/>
                <a:ext cx="5603" cy="6667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667866-CB21-4CBC-9C89-82FFF05538C0}"/>
                  </a:ext>
                </a:extLst>
              </p:cNvPr>
              <p:cNvCxnSpPr/>
              <p:nvPr/>
            </p:nvCxnSpPr>
            <p:spPr>
              <a:xfrm flipV="1">
                <a:off x="5231958" y="3291310"/>
                <a:ext cx="3186112" cy="9104"/>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E61FF82-5927-449F-ADE9-D8EBE51E59F3}"/>
                  </a:ext>
                </a:extLst>
              </p:cNvPr>
              <p:cNvCxnSpPr/>
              <p:nvPr/>
            </p:nvCxnSpPr>
            <p:spPr>
              <a:xfrm>
                <a:off x="5201626" y="4900288"/>
                <a:ext cx="77055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E7885C-4A63-401A-A00A-049628D163B6}"/>
                  </a:ext>
                </a:extLst>
              </p:cNvPr>
              <p:cNvCxnSpPr/>
              <p:nvPr/>
            </p:nvCxnSpPr>
            <p:spPr>
              <a:xfrm flipH="1">
                <a:off x="5972176" y="4243387"/>
                <a:ext cx="0" cy="138588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24719D-0D9B-4E77-93FB-1203D03984A0}"/>
                  </a:ext>
                </a:extLst>
              </p:cNvPr>
              <p:cNvCxnSpPr/>
              <p:nvPr/>
            </p:nvCxnSpPr>
            <p:spPr>
              <a:xfrm flipV="1">
                <a:off x="4938321" y="2248996"/>
                <a:ext cx="0" cy="1827677"/>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E6AAAB4-A66B-44D4-AFCC-8AD13CE560E4}"/>
                  </a:ext>
                </a:extLst>
              </p:cNvPr>
              <p:cNvCxnSpPr/>
              <p:nvPr/>
            </p:nvCxnSpPr>
            <p:spPr>
              <a:xfrm>
                <a:off x="6807071" y="3964814"/>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C2EE6C-2C02-4AF6-983E-0AE346AACFBC}"/>
                  </a:ext>
                </a:extLst>
              </p:cNvPr>
              <p:cNvCxnSpPr/>
              <p:nvPr/>
            </p:nvCxnSpPr>
            <p:spPr>
              <a:xfrm>
                <a:off x="5939328" y="4257675"/>
                <a:ext cx="89997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BBD807-2966-41FB-AB91-63F60251460A}"/>
                  </a:ext>
                </a:extLst>
              </p:cNvPr>
              <p:cNvCxnSpPr/>
              <p:nvPr/>
            </p:nvCxnSpPr>
            <p:spPr>
              <a:xfrm>
                <a:off x="6819411" y="4602988"/>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7EFFCA-FF69-4C50-ABB6-D7BE5DF3B900}"/>
                  </a:ext>
                </a:extLst>
              </p:cNvPr>
              <p:cNvCxnSpPr/>
              <p:nvPr/>
            </p:nvCxnSpPr>
            <p:spPr>
              <a:xfrm flipH="1">
                <a:off x="7943851" y="5267389"/>
                <a:ext cx="0" cy="747649"/>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FE95DC-B440-4EC5-BB43-13AF70CA3E34}"/>
                  </a:ext>
                </a:extLst>
              </p:cNvPr>
              <p:cNvCxnSpPr/>
              <p:nvPr/>
            </p:nvCxnSpPr>
            <p:spPr>
              <a:xfrm>
                <a:off x="5948013" y="5614987"/>
                <a:ext cx="2010126" cy="1193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5E3549C-B153-44AC-AC0B-99E6979C17B9}"/>
                  </a:ext>
                </a:extLst>
              </p:cNvPr>
              <p:cNvCxnSpPr/>
              <p:nvPr/>
            </p:nvCxnSpPr>
            <p:spPr>
              <a:xfrm flipV="1">
                <a:off x="7915275" y="5279327"/>
                <a:ext cx="488507"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D103BF1-601C-401B-90C4-0122CDD402F1}"/>
                  </a:ext>
                </a:extLst>
              </p:cNvPr>
              <p:cNvCxnSpPr/>
              <p:nvPr/>
            </p:nvCxnSpPr>
            <p:spPr>
              <a:xfrm flipV="1">
                <a:off x="7915274" y="6015038"/>
                <a:ext cx="488507"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F25EFAD2-2052-4105-81D3-66E03E83C6E8}"/>
                </a:ext>
              </a:extLst>
            </p:cNvPr>
            <p:cNvSpPr/>
            <p:nvPr/>
          </p:nvSpPr>
          <p:spPr>
            <a:xfrm>
              <a:off x="4245707" y="176735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Oval 8">
              <a:extLst>
                <a:ext uri="{FF2B5EF4-FFF2-40B4-BE49-F238E27FC236}">
                  <a16:creationId xmlns:a16="http://schemas.microsoft.com/office/drawing/2014/main" id="{B8961424-F8B0-4968-9645-65801318AFA2}"/>
                </a:ext>
              </a:extLst>
            </p:cNvPr>
            <p:cNvSpPr/>
            <p:nvPr/>
          </p:nvSpPr>
          <p:spPr>
            <a:xfrm>
              <a:off x="4245707" y="281877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0" name="Oval 9">
              <a:extLst>
                <a:ext uri="{FF2B5EF4-FFF2-40B4-BE49-F238E27FC236}">
                  <a16:creationId xmlns:a16="http://schemas.microsoft.com/office/drawing/2014/main" id="{27D9C1A5-16AC-42AA-8D9C-420F760E9321}"/>
                </a:ext>
              </a:extLst>
            </p:cNvPr>
            <p:cNvSpPr/>
            <p:nvPr/>
          </p:nvSpPr>
          <p:spPr>
            <a:xfrm>
              <a:off x="4245707" y="346888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1" name="Oval 10">
              <a:extLst>
                <a:ext uri="{FF2B5EF4-FFF2-40B4-BE49-F238E27FC236}">
                  <a16:creationId xmlns:a16="http://schemas.microsoft.com/office/drawing/2014/main" id="{ADB3D895-38B1-4A18-8FF4-AAD55F342A63}"/>
                </a:ext>
              </a:extLst>
            </p:cNvPr>
            <p:cNvSpPr/>
            <p:nvPr/>
          </p:nvSpPr>
          <p:spPr>
            <a:xfrm>
              <a:off x="4245707" y="404899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2" name="Oval 11">
              <a:extLst>
                <a:ext uri="{FF2B5EF4-FFF2-40B4-BE49-F238E27FC236}">
                  <a16:creationId xmlns:a16="http://schemas.microsoft.com/office/drawing/2014/main" id="{EA79DEC0-FCAB-4248-BF46-E5E31D21CB45}"/>
                </a:ext>
              </a:extLst>
            </p:cNvPr>
            <p:cNvSpPr/>
            <p:nvPr/>
          </p:nvSpPr>
          <p:spPr>
            <a:xfrm>
              <a:off x="4245707" y="48220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3" name="Oval 12">
              <a:extLst>
                <a:ext uri="{FF2B5EF4-FFF2-40B4-BE49-F238E27FC236}">
                  <a16:creationId xmlns:a16="http://schemas.microsoft.com/office/drawing/2014/main" id="{B4F55359-BEC2-4A72-A8BE-C80656FC44A8}"/>
                </a:ext>
              </a:extLst>
            </p:cNvPr>
            <p:cNvSpPr/>
            <p:nvPr/>
          </p:nvSpPr>
          <p:spPr>
            <a:xfrm>
              <a:off x="4245707" y="551289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grpSp>
      <p:graphicFrame>
        <p:nvGraphicFramePr>
          <p:cNvPr id="29" name="Table 28">
            <a:extLst>
              <a:ext uri="{FF2B5EF4-FFF2-40B4-BE49-F238E27FC236}">
                <a16:creationId xmlns:a16="http://schemas.microsoft.com/office/drawing/2014/main" id="{D578D28C-9171-4E21-83A3-8F4C7C2EA077}"/>
              </a:ext>
            </a:extLst>
          </p:cNvPr>
          <p:cNvGraphicFramePr>
            <a:graphicFrameLocks noGrp="1"/>
          </p:cNvGraphicFramePr>
          <p:nvPr>
            <p:extLst>
              <p:ext uri="{D42A27DB-BD31-4B8C-83A1-F6EECF244321}">
                <p14:modId xmlns:p14="http://schemas.microsoft.com/office/powerpoint/2010/main" val="716589697"/>
              </p:ext>
            </p:extLst>
          </p:nvPr>
        </p:nvGraphicFramePr>
        <p:xfrm>
          <a:off x="5246242" y="3539341"/>
          <a:ext cx="6149760" cy="2922714"/>
        </p:xfrm>
        <a:graphic>
          <a:graphicData uri="http://schemas.openxmlformats.org/drawingml/2006/table">
            <a:tbl>
              <a:tblPr>
                <a:tableStyleId>{5C22544A-7EE6-4342-B048-85BDC9FD1C3A}</a:tableStyleId>
              </a:tblPr>
              <a:tblGrid>
                <a:gridCol w="768720">
                  <a:extLst>
                    <a:ext uri="{9D8B030D-6E8A-4147-A177-3AD203B41FA5}">
                      <a16:colId xmlns:a16="http://schemas.microsoft.com/office/drawing/2014/main" val="3315510362"/>
                    </a:ext>
                  </a:extLst>
                </a:gridCol>
                <a:gridCol w="768720">
                  <a:extLst>
                    <a:ext uri="{9D8B030D-6E8A-4147-A177-3AD203B41FA5}">
                      <a16:colId xmlns:a16="http://schemas.microsoft.com/office/drawing/2014/main" val="1544411649"/>
                    </a:ext>
                  </a:extLst>
                </a:gridCol>
                <a:gridCol w="768720">
                  <a:extLst>
                    <a:ext uri="{9D8B030D-6E8A-4147-A177-3AD203B41FA5}">
                      <a16:colId xmlns:a16="http://schemas.microsoft.com/office/drawing/2014/main" val="3572455056"/>
                    </a:ext>
                  </a:extLst>
                </a:gridCol>
                <a:gridCol w="768720">
                  <a:extLst>
                    <a:ext uri="{9D8B030D-6E8A-4147-A177-3AD203B41FA5}">
                      <a16:colId xmlns:a16="http://schemas.microsoft.com/office/drawing/2014/main" val="1103699009"/>
                    </a:ext>
                  </a:extLst>
                </a:gridCol>
                <a:gridCol w="768720">
                  <a:extLst>
                    <a:ext uri="{9D8B030D-6E8A-4147-A177-3AD203B41FA5}">
                      <a16:colId xmlns:a16="http://schemas.microsoft.com/office/drawing/2014/main" val="4045230776"/>
                    </a:ext>
                  </a:extLst>
                </a:gridCol>
                <a:gridCol w="768720">
                  <a:extLst>
                    <a:ext uri="{9D8B030D-6E8A-4147-A177-3AD203B41FA5}">
                      <a16:colId xmlns:a16="http://schemas.microsoft.com/office/drawing/2014/main" val="2230303841"/>
                    </a:ext>
                  </a:extLst>
                </a:gridCol>
                <a:gridCol w="768720">
                  <a:extLst>
                    <a:ext uri="{9D8B030D-6E8A-4147-A177-3AD203B41FA5}">
                      <a16:colId xmlns:a16="http://schemas.microsoft.com/office/drawing/2014/main" val="2900992540"/>
                    </a:ext>
                  </a:extLst>
                </a:gridCol>
                <a:gridCol w="768720">
                  <a:extLst>
                    <a:ext uri="{9D8B030D-6E8A-4147-A177-3AD203B41FA5}">
                      <a16:colId xmlns:a16="http://schemas.microsoft.com/office/drawing/2014/main" val="2384721304"/>
                    </a:ext>
                  </a:extLst>
                </a:gridCol>
              </a:tblGrid>
              <a:tr h="487119">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r>
                        <a:rPr lang="en-US" sz="1800" b="1" u="none" strike="noStrike">
                          <a:solidFill>
                            <a:srgbClr val="002060"/>
                          </a:solidFill>
                          <a:effectLst/>
                          <a:latin typeface="+mn-lt"/>
                        </a:rPr>
                        <a:t>Sp1</a:t>
                      </a:r>
                      <a:endParaRPr lang="en-US" sz="1800" b="1" i="0" u="none" strike="noStrike">
                        <a:solidFill>
                          <a:srgbClr val="002060"/>
                        </a:solidFill>
                        <a:effectLst/>
                        <a:latin typeface="+mn-lt"/>
                      </a:endParaRPr>
                    </a:p>
                  </a:txBody>
                  <a:tcPr marL="6350" marR="6350" marT="6350" marB="0" anchor="b"/>
                </a:tc>
                <a:tc>
                  <a:txBody>
                    <a:bodyPr/>
                    <a:lstStyle/>
                    <a:p>
                      <a:pPr algn="ctr" fontAlgn="b"/>
                      <a:r>
                        <a:rPr lang="en-US" sz="1800" b="1" u="none" strike="noStrike">
                          <a:solidFill>
                            <a:srgbClr val="002060"/>
                          </a:solidFill>
                          <a:effectLst/>
                          <a:latin typeface="+mn-lt"/>
                        </a:rPr>
                        <a:t>Sp2</a:t>
                      </a:r>
                      <a:endParaRPr lang="en-US" sz="1800" b="1" i="0" u="none" strike="noStrike">
                        <a:solidFill>
                          <a:srgbClr val="002060"/>
                        </a:solidFill>
                        <a:effectLst/>
                        <a:latin typeface="+mn-lt"/>
                      </a:endParaRPr>
                    </a:p>
                  </a:txBody>
                  <a:tcPr marL="6350" marR="6350" marT="6350" marB="0" anchor="b"/>
                </a:tc>
                <a:tc>
                  <a:txBody>
                    <a:bodyPr/>
                    <a:lstStyle/>
                    <a:p>
                      <a:pPr algn="ctr" fontAlgn="b"/>
                      <a:r>
                        <a:rPr lang="en-US" sz="1800" b="1" u="none" strike="noStrike">
                          <a:solidFill>
                            <a:srgbClr val="002060"/>
                          </a:solidFill>
                          <a:effectLst/>
                          <a:latin typeface="+mn-lt"/>
                        </a:rPr>
                        <a:t>Sp3</a:t>
                      </a:r>
                      <a:endParaRPr lang="en-US" sz="1800" b="1" i="0" u="none" strike="noStrike">
                        <a:solidFill>
                          <a:srgbClr val="002060"/>
                        </a:solidFill>
                        <a:effectLst/>
                        <a:latin typeface="+mn-lt"/>
                      </a:endParaRPr>
                    </a:p>
                  </a:txBody>
                  <a:tcPr marL="6350" marR="6350" marT="6350" marB="0" anchor="b"/>
                </a:tc>
                <a:tc>
                  <a:txBody>
                    <a:bodyPr/>
                    <a:lstStyle/>
                    <a:p>
                      <a:pPr algn="ctr" fontAlgn="b"/>
                      <a:r>
                        <a:rPr lang="en-US" sz="1800" b="1" u="none" strike="noStrike">
                          <a:solidFill>
                            <a:srgbClr val="002060"/>
                          </a:solidFill>
                          <a:effectLst/>
                          <a:latin typeface="+mn-lt"/>
                        </a:rPr>
                        <a:t>Sp4</a:t>
                      </a:r>
                      <a:endParaRPr lang="en-US" sz="1800" b="1" i="0" u="none" strike="noStrike">
                        <a:solidFill>
                          <a:srgbClr val="002060"/>
                        </a:solidFill>
                        <a:effectLst/>
                        <a:latin typeface="+mn-lt"/>
                      </a:endParaRPr>
                    </a:p>
                  </a:txBody>
                  <a:tcPr marL="6350" marR="6350" marT="6350" marB="0" anchor="b"/>
                </a:tc>
                <a:tc>
                  <a:txBody>
                    <a:bodyPr/>
                    <a:lstStyle/>
                    <a:p>
                      <a:pPr algn="ctr" fontAlgn="b"/>
                      <a:r>
                        <a:rPr lang="en-US" sz="1800" b="1" u="none" strike="noStrike">
                          <a:solidFill>
                            <a:srgbClr val="002060"/>
                          </a:solidFill>
                          <a:effectLst/>
                          <a:latin typeface="+mn-lt"/>
                        </a:rPr>
                        <a:t>Sp5</a:t>
                      </a:r>
                      <a:endParaRPr lang="en-US" sz="1800" b="1" i="0" u="none" strike="noStrike">
                        <a:solidFill>
                          <a:srgbClr val="002060"/>
                        </a:solidFill>
                        <a:effectLst/>
                        <a:latin typeface="+mn-lt"/>
                      </a:endParaRPr>
                    </a:p>
                  </a:txBody>
                  <a:tcPr marL="6350" marR="6350" marT="6350" marB="0" anchor="b"/>
                </a:tc>
                <a:tc>
                  <a:txBody>
                    <a:bodyPr/>
                    <a:lstStyle/>
                    <a:p>
                      <a:pPr algn="ctr" fontAlgn="b"/>
                      <a:r>
                        <a:rPr lang="en-US" sz="1800" b="1" u="none" strike="noStrike">
                          <a:solidFill>
                            <a:srgbClr val="002060"/>
                          </a:solidFill>
                          <a:effectLst/>
                          <a:latin typeface="+mn-lt"/>
                        </a:rPr>
                        <a:t>Sp6</a:t>
                      </a:r>
                      <a:endParaRPr lang="en-US" sz="1800" b="1" i="0" u="none" strike="noStrike">
                        <a:solidFill>
                          <a:srgbClr val="002060"/>
                        </a:solidFill>
                        <a:effectLst/>
                        <a:latin typeface="+mn-lt"/>
                      </a:endParaRPr>
                    </a:p>
                  </a:txBody>
                  <a:tcPr marL="6350" marR="6350" marT="6350" marB="0" anchor="b"/>
                </a:tc>
                <a:tc>
                  <a:txBody>
                    <a:bodyPr/>
                    <a:lstStyle/>
                    <a:p>
                      <a:pPr algn="ctr" fontAlgn="b"/>
                      <a:r>
                        <a:rPr lang="en-US" sz="1800" b="1" u="none" strike="noStrike">
                          <a:solidFill>
                            <a:srgbClr val="002060"/>
                          </a:solidFill>
                          <a:effectLst/>
                          <a:latin typeface="+mn-lt"/>
                        </a:rPr>
                        <a:t>…</a:t>
                      </a:r>
                      <a:endParaRPr lang="en-US" sz="1800" b="1" i="0" u="none" strike="noStrike">
                        <a:solidFill>
                          <a:srgbClr val="002060"/>
                        </a:solidFill>
                        <a:effectLst/>
                        <a:latin typeface="+mn-lt"/>
                      </a:endParaRPr>
                    </a:p>
                  </a:txBody>
                  <a:tcPr marL="6350" marR="6350" marT="6350" marB="0" anchor="b"/>
                </a:tc>
                <a:extLst>
                  <a:ext uri="{0D108BD9-81ED-4DB2-BD59-A6C34878D82A}">
                    <a16:rowId xmlns:a16="http://schemas.microsoft.com/office/drawing/2014/main" val="3758821251"/>
                  </a:ext>
                </a:extLst>
              </a:tr>
              <a:tr h="487119">
                <a:tc>
                  <a:txBody>
                    <a:bodyPr/>
                    <a:lstStyle/>
                    <a:p>
                      <a:pPr algn="ctr" fontAlgn="b"/>
                      <a:r>
                        <a:rPr lang="en-US" sz="1800" b="1" u="none" strike="noStrike">
                          <a:solidFill>
                            <a:srgbClr val="002060"/>
                          </a:solidFill>
                          <a:effectLst/>
                          <a:latin typeface="+mn-lt"/>
                        </a:rPr>
                        <a:t>Comm1</a:t>
                      </a:r>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extLst>
                  <a:ext uri="{0D108BD9-81ED-4DB2-BD59-A6C34878D82A}">
                    <a16:rowId xmlns:a16="http://schemas.microsoft.com/office/drawing/2014/main" val="1132822755"/>
                  </a:ext>
                </a:extLst>
              </a:tr>
              <a:tr h="487119">
                <a:tc>
                  <a:txBody>
                    <a:bodyPr/>
                    <a:lstStyle/>
                    <a:p>
                      <a:pPr algn="ctr" fontAlgn="b"/>
                      <a:r>
                        <a:rPr lang="en-US" sz="1800" b="1" u="none" strike="noStrike">
                          <a:solidFill>
                            <a:srgbClr val="002060"/>
                          </a:solidFill>
                          <a:effectLst/>
                          <a:latin typeface="+mn-lt"/>
                        </a:rPr>
                        <a:t>Comm2</a:t>
                      </a:r>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extLst>
                  <a:ext uri="{0D108BD9-81ED-4DB2-BD59-A6C34878D82A}">
                    <a16:rowId xmlns:a16="http://schemas.microsoft.com/office/drawing/2014/main" val="1008176605"/>
                  </a:ext>
                </a:extLst>
              </a:tr>
              <a:tr h="487119">
                <a:tc>
                  <a:txBody>
                    <a:bodyPr/>
                    <a:lstStyle/>
                    <a:p>
                      <a:pPr algn="ctr" fontAlgn="b"/>
                      <a:r>
                        <a:rPr lang="en-US" sz="1800" b="1" u="none" strike="noStrike">
                          <a:solidFill>
                            <a:srgbClr val="002060"/>
                          </a:solidFill>
                          <a:effectLst/>
                          <a:latin typeface="+mn-lt"/>
                        </a:rPr>
                        <a:t>Comm3</a:t>
                      </a:r>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extLst>
                  <a:ext uri="{0D108BD9-81ED-4DB2-BD59-A6C34878D82A}">
                    <a16:rowId xmlns:a16="http://schemas.microsoft.com/office/drawing/2014/main" val="986722042"/>
                  </a:ext>
                </a:extLst>
              </a:tr>
              <a:tr h="487119">
                <a:tc>
                  <a:txBody>
                    <a:bodyPr/>
                    <a:lstStyle/>
                    <a:p>
                      <a:pPr algn="ctr" fontAlgn="b"/>
                      <a:r>
                        <a:rPr lang="en-US" sz="1800" b="1" u="none" strike="noStrike">
                          <a:solidFill>
                            <a:srgbClr val="002060"/>
                          </a:solidFill>
                          <a:effectLst/>
                          <a:latin typeface="+mn-lt"/>
                        </a:rPr>
                        <a:t>Comm4</a:t>
                      </a:r>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extLst>
                  <a:ext uri="{0D108BD9-81ED-4DB2-BD59-A6C34878D82A}">
                    <a16:rowId xmlns:a16="http://schemas.microsoft.com/office/drawing/2014/main" val="4086385217"/>
                  </a:ext>
                </a:extLst>
              </a:tr>
              <a:tr h="487119">
                <a:tc>
                  <a:txBody>
                    <a:bodyPr/>
                    <a:lstStyle/>
                    <a:p>
                      <a:pPr algn="ctr" fontAlgn="b"/>
                      <a:r>
                        <a:rPr lang="en-US" sz="1800" b="1" u="none" strike="noStrike">
                          <a:solidFill>
                            <a:srgbClr val="002060"/>
                          </a:solidFill>
                          <a:effectLst/>
                          <a:latin typeface="+mn-lt"/>
                        </a:rPr>
                        <a:t>…</a:t>
                      </a:r>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tc>
                  <a:txBody>
                    <a:bodyPr/>
                    <a:lstStyle/>
                    <a:p>
                      <a:pPr algn="ctr" fontAlgn="b"/>
                      <a:endParaRPr lang="en-US" sz="1800" b="1" i="0" u="none" strike="noStrike" dirty="0">
                        <a:solidFill>
                          <a:srgbClr val="002060"/>
                        </a:solidFill>
                        <a:effectLst/>
                        <a:latin typeface="+mn-lt"/>
                      </a:endParaRPr>
                    </a:p>
                  </a:txBody>
                  <a:tcPr marL="6350" marR="6350" marT="6350" marB="0" anchor="b"/>
                </a:tc>
                <a:extLst>
                  <a:ext uri="{0D108BD9-81ED-4DB2-BD59-A6C34878D82A}">
                    <a16:rowId xmlns:a16="http://schemas.microsoft.com/office/drawing/2014/main" val="1320317797"/>
                  </a:ext>
                </a:extLst>
              </a:tr>
            </a:tbl>
          </a:graphicData>
        </a:graphic>
      </p:graphicFrame>
      <p:sp>
        <p:nvSpPr>
          <p:cNvPr id="30" name="Rectangle 29">
            <a:extLst>
              <a:ext uri="{FF2B5EF4-FFF2-40B4-BE49-F238E27FC236}">
                <a16:creationId xmlns:a16="http://schemas.microsoft.com/office/drawing/2014/main" id="{E0790468-D59F-4FF7-8EAF-D5418852579F}"/>
              </a:ext>
            </a:extLst>
          </p:cNvPr>
          <p:cNvSpPr/>
          <p:nvPr/>
        </p:nvSpPr>
        <p:spPr>
          <a:xfrm>
            <a:off x="2416662" y="2960608"/>
            <a:ext cx="1097280" cy="523220"/>
          </a:xfrm>
          <a:prstGeom prst="rect">
            <a:avLst/>
          </a:prstGeom>
        </p:spPr>
        <p:txBody>
          <a:bodyPr wrap="square">
            <a:spAutoFit/>
          </a:bodyPr>
          <a:lstStyle/>
          <a:p>
            <a:r>
              <a:rPr lang="en-US" sz="2800" b="1" dirty="0">
                <a:solidFill>
                  <a:srgbClr val="002060"/>
                </a:solidFill>
                <a:sym typeface="Wingdings" panose="05000000000000000000" pitchFamily="2" charset="2"/>
              </a:rPr>
              <a:t>TREE</a:t>
            </a:r>
          </a:p>
        </p:txBody>
      </p:sp>
      <p:sp>
        <p:nvSpPr>
          <p:cNvPr id="31" name="Rectangle 30">
            <a:extLst>
              <a:ext uri="{FF2B5EF4-FFF2-40B4-BE49-F238E27FC236}">
                <a16:creationId xmlns:a16="http://schemas.microsoft.com/office/drawing/2014/main" id="{297F0E56-49A7-4D8B-B677-623A2B1E5642}"/>
              </a:ext>
            </a:extLst>
          </p:cNvPr>
          <p:cNvSpPr/>
          <p:nvPr/>
        </p:nvSpPr>
        <p:spPr>
          <a:xfrm>
            <a:off x="6651978" y="2960175"/>
            <a:ext cx="3883942" cy="523220"/>
          </a:xfrm>
          <a:prstGeom prst="rect">
            <a:avLst/>
          </a:prstGeom>
        </p:spPr>
        <p:txBody>
          <a:bodyPr wrap="square">
            <a:spAutoFit/>
          </a:bodyPr>
          <a:lstStyle/>
          <a:p>
            <a:r>
              <a:rPr lang="en-US" sz="2800" b="1" dirty="0">
                <a:solidFill>
                  <a:srgbClr val="002060"/>
                </a:solidFill>
                <a:sym typeface="Wingdings" panose="05000000000000000000" pitchFamily="2" charset="2"/>
              </a:rPr>
              <a:t>COMMUNITY MATRIX</a:t>
            </a:r>
          </a:p>
        </p:txBody>
      </p:sp>
      <p:sp>
        <p:nvSpPr>
          <p:cNvPr id="4" name="Plus Sign 3">
            <a:extLst>
              <a:ext uri="{FF2B5EF4-FFF2-40B4-BE49-F238E27FC236}">
                <a16:creationId xmlns:a16="http://schemas.microsoft.com/office/drawing/2014/main" id="{C5110021-CE91-4319-9007-8D0686FA4568}"/>
              </a:ext>
            </a:extLst>
          </p:cNvPr>
          <p:cNvSpPr/>
          <p:nvPr/>
        </p:nvSpPr>
        <p:spPr>
          <a:xfrm>
            <a:off x="5402069" y="2957417"/>
            <a:ext cx="625862" cy="52322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0148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737351-276D-8247-96E3-F014ACBF643F}"/>
              </a:ext>
            </a:extLst>
          </p:cNvPr>
          <p:cNvSpPr txBox="1">
            <a:spLocks/>
          </p:cNvSpPr>
          <p:nvPr/>
        </p:nvSpPr>
        <p:spPr>
          <a:xfrm>
            <a:off x="457200" y="169528"/>
            <a:ext cx="1051560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latin typeface="Helvetica" pitchFamily="2" charset="0"/>
              </a:rPr>
              <a:t>Phylogenetic Diversity Calculations</a:t>
            </a:r>
            <a:endParaRPr lang="en-US" sz="5400" dirty="0">
              <a:latin typeface="Helvetica" pitchFamily="2" charset="0"/>
            </a:endParaRPr>
          </a:p>
        </p:txBody>
      </p:sp>
      <p:grpSp>
        <p:nvGrpSpPr>
          <p:cNvPr id="27" name="Group 26">
            <a:extLst>
              <a:ext uri="{FF2B5EF4-FFF2-40B4-BE49-F238E27FC236}">
                <a16:creationId xmlns:a16="http://schemas.microsoft.com/office/drawing/2014/main" id="{5F05B077-5EEF-F84B-ACEE-4B28BA67F946}"/>
              </a:ext>
            </a:extLst>
          </p:cNvPr>
          <p:cNvGrpSpPr/>
          <p:nvPr/>
        </p:nvGrpSpPr>
        <p:grpSpPr>
          <a:xfrm>
            <a:off x="674044" y="2204239"/>
            <a:ext cx="4028863" cy="4202733"/>
            <a:chOff x="674044" y="1767359"/>
            <a:chExt cx="4028863" cy="4202733"/>
          </a:xfrm>
        </p:grpSpPr>
        <p:grpSp>
          <p:nvGrpSpPr>
            <p:cNvPr id="5" name="Group 4">
              <a:extLst>
                <a:ext uri="{FF2B5EF4-FFF2-40B4-BE49-F238E27FC236}">
                  <a16:creationId xmlns:a16="http://schemas.microsoft.com/office/drawing/2014/main" id="{5B2B401C-4F28-5846-A793-2A2D9A08BBF5}"/>
                </a:ext>
              </a:extLst>
            </p:cNvPr>
            <p:cNvGrpSpPr/>
            <p:nvPr/>
          </p:nvGrpSpPr>
          <p:grpSpPr>
            <a:xfrm>
              <a:off x="674044" y="1995959"/>
              <a:ext cx="3517010" cy="3766042"/>
              <a:chOff x="4909745" y="2248996"/>
              <a:chExt cx="3517010" cy="3766042"/>
            </a:xfrm>
          </p:grpSpPr>
          <p:cxnSp>
            <p:nvCxnSpPr>
              <p:cNvPr id="6" name="Straight Connector 5">
                <a:extLst>
                  <a:ext uri="{FF2B5EF4-FFF2-40B4-BE49-F238E27FC236}">
                    <a16:creationId xmlns:a16="http://schemas.microsoft.com/office/drawing/2014/main" id="{25A38748-BA3D-904A-A7E2-A821BA901A7E}"/>
                  </a:ext>
                </a:extLst>
              </p:cNvPr>
              <p:cNvCxnSpPr/>
              <p:nvPr/>
            </p:nvCxnSpPr>
            <p:spPr>
              <a:xfrm flipH="1">
                <a:off x="5246246" y="3271838"/>
                <a:ext cx="0" cy="16573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DE0C82A-F1EA-B845-8E11-C4DDBBAB288D}"/>
                  </a:ext>
                </a:extLst>
              </p:cNvPr>
              <p:cNvCxnSpPr/>
              <p:nvPr/>
            </p:nvCxnSpPr>
            <p:spPr>
              <a:xfrm flipV="1">
                <a:off x="4924033" y="2248996"/>
                <a:ext cx="3494037" cy="20145"/>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876CB9-6D60-704F-A0F8-47E096C6CA3B}"/>
                  </a:ext>
                </a:extLst>
              </p:cNvPr>
              <p:cNvCxnSpPr/>
              <p:nvPr/>
            </p:nvCxnSpPr>
            <p:spPr>
              <a:xfrm>
                <a:off x="4909745" y="4057731"/>
                <a:ext cx="36576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27BEDB1-0A8B-E747-A9B8-5F42B8E3A9C3}"/>
                  </a:ext>
                </a:extLst>
              </p:cNvPr>
              <p:cNvCxnSpPr/>
              <p:nvPr/>
            </p:nvCxnSpPr>
            <p:spPr>
              <a:xfrm flipH="1">
                <a:off x="6833699" y="3950526"/>
                <a:ext cx="5603" cy="6667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91127A-983B-FF4A-A375-5BBB989C41B6}"/>
                  </a:ext>
                </a:extLst>
              </p:cNvPr>
              <p:cNvCxnSpPr/>
              <p:nvPr/>
            </p:nvCxnSpPr>
            <p:spPr>
              <a:xfrm flipV="1">
                <a:off x="5231958" y="3291310"/>
                <a:ext cx="3186112" cy="9104"/>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C0B1B0-AF36-884E-A730-6E6BA12F774C}"/>
                  </a:ext>
                </a:extLst>
              </p:cNvPr>
              <p:cNvCxnSpPr/>
              <p:nvPr/>
            </p:nvCxnSpPr>
            <p:spPr>
              <a:xfrm>
                <a:off x="5201626" y="4900288"/>
                <a:ext cx="77055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341433-CA7B-FC49-A768-BD5D92BAB4C1}"/>
                  </a:ext>
                </a:extLst>
              </p:cNvPr>
              <p:cNvCxnSpPr/>
              <p:nvPr/>
            </p:nvCxnSpPr>
            <p:spPr>
              <a:xfrm flipH="1">
                <a:off x="5972176" y="4243387"/>
                <a:ext cx="0" cy="138588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A36899F-ACFF-EF40-8265-E5D35A1DDCFA}"/>
                  </a:ext>
                </a:extLst>
              </p:cNvPr>
              <p:cNvCxnSpPr/>
              <p:nvPr/>
            </p:nvCxnSpPr>
            <p:spPr>
              <a:xfrm flipV="1">
                <a:off x="4938321" y="2248996"/>
                <a:ext cx="0" cy="1827677"/>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9884626-152A-374D-92C9-223D8F4684F0}"/>
                  </a:ext>
                </a:extLst>
              </p:cNvPr>
              <p:cNvCxnSpPr/>
              <p:nvPr/>
            </p:nvCxnSpPr>
            <p:spPr>
              <a:xfrm>
                <a:off x="6807071" y="3964814"/>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B7E361-C16F-0944-9697-EE0123C06849}"/>
                  </a:ext>
                </a:extLst>
              </p:cNvPr>
              <p:cNvCxnSpPr/>
              <p:nvPr/>
            </p:nvCxnSpPr>
            <p:spPr>
              <a:xfrm>
                <a:off x="5939328" y="4257675"/>
                <a:ext cx="89997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64D069-60C6-D047-BC41-734BC9AD501F}"/>
                  </a:ext>
                </a:extLst>
              </p:cNvPr>
              <p:cNvCxnSpPr/>
              <p:nvPr/>
            </p:nvCxnSpPr>
            <p:spPr>
              <a:xfrm>
                <a:off x="6819411" y="4602988"/>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4EFCA9-A04E-D54A-996B-83FF70D8A031}"/>
                  </a:ext>
                </a:extLst>
              </p:cNvPr>
              <p:cNvCxnSpPr/>
              <p:nvPr/>
            </p:nvCxnSpPr>
            <p:spPr>
              <a:xfrm flipH="1">
                <a:off x="7943851" y="5267389"/>
                <a:ext cx="0" cy="747649"/>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3758F9-C929-8C42-BD9F-D799591BE85F}"/>
                  </a:ext>
                </a:extLst>
              </p:cNvPr>
              <p:cNvCxnSpPr/>
              <p:nvPr/>
            </p:nvCxnSpPr>
            <p:spPr>
              <a:xfrm>
                <a:off x="5948013" y="5614987"/>
                <a:ext cx="2010126" cy="1193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815518-E924-4A43-A50B-F0EE3F16230C}"/>
                  </a:ext>
                </a:extLst>
              </p:cNvPr>
              <p:cNvCxnSpPr/>
              <p:nvPr/>
            </p:nvCxnSpPr>
            <p:spPr>
              <a:xfrm flipV="1">
                <a:off x="7915275" y="5279327"/>
                <a:ext cx="488507"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639CA2-C8D0-804A-B7DB-661412F631C2}"/>
                  </a:ext>
                </a:extLst>
              </p:cNvPr>
              <p:cNvCxnSpPr/>
              <p:nvPr/>
            </p:nvCxnSpPr>
            <p:spPr>
              <a:xfrm flipV="1">
                <a:off x="7915274" y="6015038"/>
                <a:ext cx="488507"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2480C45D-395C-0C4C-A707-74B3C6A7684B}"/>
                </a:ext>
              </a:extLst>
            </p:cNvPr>
            <p:cNvSpPr/>
            <p:nvPr/>
          </p:nvSpPr>
          <p:spPr>
            <a:xfrm>
              <a:off x="4245707" y="176735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2" name="Oval 21">
              <a:extLst>
                <a:ext uri="{FF2B5EF4-FFF2-40B4-BE49-F238E27FC236}">
                  <a16:creationId xmlns:a16="http://schemas.microsoft.com/office/drawing/2014/main" id="{05EDCADC-3284-134C-AF2B-8B96EA7ABB4D}"/>
                </a:ext>
              </a:extLst>
            </p:cNvPr>
            <p:cNvSpPr/>
            <p:nvPr/>
          </p:nvSpPr>
          <p:spPr>
            <a:xfrm>
              <a:off x="4245707" y="281877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3" name="Oval 22">
              <a:extLst>
                <a:ext uri="{FF2B5EF4-FFF2-40B4-BE49-F238E27FC236}">
                  <a16:creationId xmlns:a16="http://schemas.microsoft.com/office/drawing/2014/main" id="{05E2FEB7-2DDE-A148-9DAD-39E12CC20491}"/>
                </a:ext>
              </a:extLst>
            </p:cNvPr>
            <p:cNvSpPr/>
            <p:nvPr/>
          </p:nvSpPr>
          <p:spPr>
            <a:xfrm>
              <a:off x="4245707" y="346888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4" name="Oval 23">
              <a:extLst>
                <a:ext uri="{FF2B5EF4-FFF2-40B4-BE49-F238E27FC236}">
                  <a16:creationId xmlns:a16="http://schemas.microsoft.com/office/drawing/2014/main" id="{8FE9C184-E03F-1B47-916A-771040000433}"/>
                </a:ext>
              </a:extLst>
            </p:cNvPr>
            <p:cNvSpPr/>
            <p:nvPr/>
          </p:nvSpPr>
          <p:spPr>
            <a:xfrm>
              <a:off x="4245707" y="404899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5" name="Oval 24">
              <a:extLst>
                <a:ext uri="{FF2B5EF4-FFF2-40B4-BE49-F238E27FC236}">
                  <a16:creationId xmlns:a16="http://schemas.microsoft.com/office/drawing/2014/main" id="{A58E7D9B-8989-BF4D-89E7-29D134C4BC03}"/>
                </a:ext>
              </a:extLst>
            </p:cNvPr>
            <p:cNvSpPr/>
            <p:nvPr/>
          </p:nvSpPr>
          <p:spPr>
            <a:xfrm>
              <a:off x="4245707" y="48220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6" name="Oval 25">
              <a:extLst>
                <a:ext uri="{FF2B5EF4-FFF2-40B4-BE49-F238E27FC236}">
                  <a16:creationId xmlns:a16="http://schemas.microsoft.com/office/drawing/2014/main" id="{04A7BD6D-2F12-1E40-8B6A-BCF2556EA296}"/>
                </a:ext>
              </a:extLst>
            </p:cNvPr>
            <p:cNvSpPr/>
            <p:nvPr/>
          </p:nvSpPr>
          <p:spPr>
            <a:xfrm>
              <a:off x="4245707" y="551289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grpSp>
      <p:cxnSp>
        <p:nvCxnSpPr>
          <p:cNvPr id="28" name="Straight Connector 27">
            <a:extLst>
              <a:ext uri="{FF2B5EF4-FFF2-40B4-BE49-F238E27FC236}">
                <a16:creationId xmlns:a16="http://schemas.microsoft.com/office/drawing/2014/main" id="{FEE746C7-9399-8C4B-BB30-59F97D2CE93C}"/>
              </a:ext>
            </a:extLst>
          </p:cNvPr>
          <p:cNvCxnSpPr/>
          <p:nvPr/>
        </p:nvCxnSpPr>
        <p:spPr>
          <a:xfrm flipV="1">
            <a:off x="214113" y="2824218"/>
            <a:ext cx="488507"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5E2651-75A8-6D49-B5F2-26FEA3B2F54E}"/>
              </a:ext>
            </a:extLst>
          </p:cNvPr>
          <p:cNvSpPr txBox="1"/>
          <p:nvPr/>
        </p:nvSpPr>
        <p:spPr>
          <a:xfrm>
            <a:off x="2153614" y="2022609"/>
            <a:ext cx="495649" cy="461665"/>
          </a:xfrm>
          <a:prstGeom prst="rect">
            <a:avLst/>
          </a:prstGeom>
          <a:noFill/>
        </p:spPr>
        <p:txBody>
          <a:bodyPr wrap="none" rtlCol="0">
            <a:spAutoFit/>
          </a:bodyPr>
          <a:lstStyle/>
          <a:p>
            <a:r>
              <a:rPr lang="en-US" sz="2400" dirty="0"/>
              <a:t>10</a:t>
            </a:r>
          </a:p>
        </p:txBody>
      </p:sp>
      <p:sp>
        <p:nvSpPr>
          <p:cNvPr id="29" name="TextBox 28">
            <a:extLst>
              <a:ext uri="{FF2B5EF4-FFF2-40B4-BE49-F238E27FC236}">
                <a16:creationId xmlns:a16="http://schemas.microsoft.com/office/drawing/2014/main" id="{7A18E36E-C755-3545-8F9F-5099AF282C6B}"/>
              </a:ext>
            </a:extLst>
          </p:cNvPr>
          <p:cNvSpPr txBox="1"/>
          <p:nvPr/>
        </p:nvSpPr>
        <p:spPr>
          <a:xfrm>
            <a:off x="2231359" y="3065173"/>
            <a:ext cx="340158" cy="461665"/>
          </a:xfrm>
          <a:prstGeom prst="rect">
            <a:avLst/>
          </a:prstGeom>
          <a:noFill/>
        </p:spPr>
        <p:txBody>
          <a:bodyPr wrap="none" rtlCol="0">
            <a:spAutoFit/>
          </a:bodyPr>
          <a:lstStyle/>
          <a:p>
            <a:r>
              <a:rPr lang="en-US" sz="2400" dirty="0"/>
              <a:t>8</a:t>
            </a:r>
          </a:p>
        </p:txBody>
      </p:sp>
      <p:sp>
        <p:nvSpPr>
          <p:cNvPr id="30" name="TextBox 29">
            <a:extLst>
              <a:ext uri="{FF2B5EF4-FFF2-40B4-BE49-F238E27FC236}">
                <a16:creationId xmlns:a16="http://schemas.microsoft.com/office/drawing/2014/main" id="{82DE5C36-A652-7B47-86D8-B351958D7C8D}"/>
              </a:ext>
            </a:extLst>
          </p:cNvPr>
          <p:cNvSpPr txBox="1"/>
          <p:nvPr/>
        </p:nvSpPr>
        <p:spPr>
          <a:xfrm>
            <a:off x="3341423" y="3654981"/>
            <a:ext cx="340158" cy="461665"/>
          </a:xfrm>
          <a:prstGeom prst="rect">
            <a:avLst/>
          </a:prstGeom>
          <a:noFill/>
        </p:spPr>
        <p:txBody>
          <a:bodyPr wrap="none" rtlCol="0">
            <a:spAutoFit/>
          </a:bodyPr>
          <a:lstStyle/>
          <a:p>
            <a:r>
              <a:rPr lang="en-US" sz="2400" dirty="0"/>
              <a:t>4</a:t>
            </a:r>
          </a:p>
        </p:txBody>
      </p:sp>
      <p:sp>
        <p:nvSpPr>
          <p:cNvPr id="31" name="TextBox 30">
            <a:extLst>
              <a:ext uri="{FF2B5EF4-FFF2-40B4-BE49-F238E27FC236}">
                <a16:creationId xmlns:a16="http://schemas.microsoft.com/office/drawing/2014/main" id="{159894C4-AF76-C14E-90E4-0969055C3F65}"/>
              </a:ext>
            </a:extLst>
          </p:cNvPr>
          <p:cNvSpPr txBox="1"/>
          <p:nvPr/>
        </p:nvSpPr>
        <p:spPr>
          <a:xfrm>
            <a:off x="3341423" y="4341858"/>
            <a:ext cx="340158" cy="461665"/>
          </a:xfrm>
          <a:prstGeom prst="rect">
            <a:avLst/>
          </a:prstGeom>
          <a:noFill/>
        </p:spPr>
        <p:txBody>
          <a:bodyPr wrap="none" rtlCol="0">
            <a:spAutoFit/>
          </a:bodyPr>
          <a:lstStyle/>
          <a:p>
            <a:r>
              <a:rPr lang="en-US" sz="2400" dirty="0"/>
              <a:t>4</a:t>
            </a:r>
          </a:p>
        </p:txBody>
      </p:sp>
      <p:sp>
        <p:nvSpPr>
          <p:cNvPr id="32" name="TextBox 31">
            <a:extLst>
              <a:ext uri="{FF2B5EF4-FFF2-40B4-BE49-F238E27FC236}">
                <a16:creationId xmlns:a16="http://schemas.microsoft.com/office/drawing/2014/main" id="{71CF95CB-656C-6445-925B-F46CFFD4A906}"/>
              </a:ext>
            </a:extLst>
          </p:cNvPr>
          <p:cNvSpPr txBox="1"/>
          <p:nvPr/>
        </p:nvSpPr>
        <p:spPr>
          <a:xfrm>
            <a:off x="3772983" y="5054134"/>
            <a:ext cx="340158" cy="461665"/>
          </a:xfrm>
          <a:prstGeom prst="rect">
            <a:avLst/>
          </a:prstGeom>
          <a:noFill/>
        </p:spPr>
        <p:txBody>
          <a:bodyPr wrap="none" rtlCol="0">
            <a:spAutoFit/>
          </a:bodyPr>
          <a:lstStyle/>
          <a:p>
            <a:r>
              <a:rPr lang="en-US" sz="2400" dirty="0"/>
              <a:t>1</a:t>
            </a:r>
          </a:p>
        </p:txBody>
      </p:sp>
      <p:sp>
        <p:nvSpPr>
          <p:cNvPr id="33" name="TextBox 32">
            <a:extLst>
              <a:ext uri="{FF2B5EF4-FFF2-40B4-BE49-F238E27FC236}">
                <a16:creationId xmlns:a16="http://schemas.microsoft.com/office/drawing/2014/main" id="{7EE3E832-00B6-3048-AB65-C755C482EE1D}"/>
              </a:ext>
            </a:extLst>
          </p:cNvPr>
          <p:cNvSpPr txBox="1"/>
          <p:nvPr/>
        </p:nvSpPr>
        <p:spPr>
          <a:xfrm>
            <a:off x="3812873" y="5782165"/>
            <a:ext cx="340158" cy="461665"/>
          </a:xfrm>
          <a:prstGeom prst="rect">
            <a:avLst/>
          </a:prstGeom>
          <a:noFill/>
        </p:spPr>
        <p:txBody>
          <a:bodyPr wrap="none" rtlCol="0">
            <a:spAutoFit/>
          </a:bodyPr>
          <a:lstStyle/>
          <a:p>
            <a:r>
              <a:rPr lang="en-US" sz="2400" dirty="0"/>
              <a:t>1</a:t>
            </a:r>
          </a:p>
        </p:txBody>
      </p:sp>
      <p:sp>
        <p:nvSpPr>
          <p:cNvPr id="34" name="TextBox 33">
            <a:extLst>
              <a:ext uri="{FF2B5EF4-FFF2-40B4-BE49-F238E27FC236}">
                <a16:creationId xmlns:a16="http://schemas.microsoft.com/office/drawing/2014/main" id="{53C32518-F1D5-D141-9057-7D77A63D68CA}"/>
              </a:ext>
            </a:extLst>
          </p:cNvPr>
          <p:cNvSpPr txBox="1"/>
          <p:nvPr/>
        </p:nvSpPr>
        <p:spPr>
          <a:xfrm>
            <a:off x="2462405" y="5391876"/>
            <a:ext cx="340158" cy="461665"/>
          </a:xfrm>
          <a:prstGeom prst="rect">
            <a:avLst/>
          </a:prstGeom>
          <a:noFill/>
        </p:spPr>
        <p:txBody>
          <a:bodyPr wrap="none" rtlCol="0">
            <a:spAutoFit/>
          </a:bodyPr>
          <a:lstStyle/>
          <a:p>
            <a:r>
              <a:rPr lang="en-US" sz="2400" dirty="0"/>
              <a:t>6</a:t>
            </a:r>
          </a:p>
        </p:txBody>
      </p:sp>
      <p:sp>
        <p:nvSpPr>
          <p:cNvPr id="35" name="TextBox 34">
            <a:extLst>
              <a:ext uri="{FF2B5EF4-FFF2-40B4-BE49-F238E27FC236}">
                <a16:creationId xmlns:a16="http://schemas.microsoft.com/office/drawing/2014/main" id="{25FEAE81-0C0D-F747-A5B1-DA55C435390B}"/>
              </a:ext>
            </a:extLst>
          </p:cNvPr>
          <p:cNvSpPr txBox="1"/>
          <p:nvPr/>
        </p:nvSpPr>
        <p:spPr>
          <a:xfrm>
            <a:off x="1194585" y="4676191"/>
            <a:ext cx="340158" cy="461665"/>
          </a:xfrm>
          <a:prstGeom prst="rect">
            <a:avLst/>
          </a:prstGeom>
          <a:noFill/>
        </p:spPr>
        <p:txBody>
          <a:bodyPr wrap="none" rtlCol="0">
            <a:spAutoFit/>
          </a:bodyPr>
          <a:lstStyle/>
          <a:p>
            <a:r>
              <a:rPr lang="en-US" sz="2400" dirty="0"/>
              <a:t>2</a:t>
            </a:r>
          </a:p>
        </p:txBody>
      </p:sp>
      <p:sp>
        <p:nvSpPr>
          <p:cNvPr id="36" name="TextBox 35">
            <a:extLst>
              <a:ext uri="{FF2B5EF4-FFF2-40B4-BE49-F238E27FC236}">
                <a16:creationId xmlns:a16="http://schemas.microsoft.com/office/drawing/2014/main" id="{88E3133A-BBE1-F34A-AE96-9942FDDF81F1}"/>
              </a:ext>
            </a:extLst>
          </p:cNvPr>
          <p:cNvSpPr txBox="1"/>
          <p:nvPr/>
        </p:nvSpPr>
        <p:spPr>
          <a:xfrm>
            <a:off x="707765" y="3816000"/>
            <a:ext cx="340158" cy="461665"/>
          </a:xfrm>
          <a:prstGeom prst="rect">
            <a:avLst/>
          </a:prstGeom>
          <a:noFill/>
        </p:spPr>
        <p:txBody>
          <a:bodyPr wrap="none" rtlCol="0">
            <a:spAutoFit/>
          </a:bodyPr>
          <a:lstStyle/>
          <a:p>
            <a:r>
              <a:rPr lang="en-US" sz="2400" dirty="0"/>
              <a:t>1</a:t>
            </a:r>
          </a:p>
        </p:txBody>
      </p:sp>
      <p:sp>
        <p:nvSpPr>
          <p:cNvPr id="38" name="TextBox 37">
            <a:extLst>
              <a:ext uri="{FF2B5EF4-FFF2-40B4-BE49-F238E27FC236}">
                <a16:creationId xmlns:a16="http://schemas.microsoft.com/office/drawing/2014/main" id="{8942FC3E-1D5B-4211-ABAF-0771A552CA26}"/>
              </a:ext>
            </a:extLst>
          </p:cNvPr>
          <p:cNvSpPr txBox="1"/>
          <p:nvPr/>
        </p:nvSpPr>
        <p:spPr>
          <a:xfrm>
            <a:off x="5442851" y="4148657"/>
            <a:ext cx="1495922" cy="461665"/>
          </a:xfrm>
          <a:prstGeom prst="rect">
            <a:avLst/>
          </a:prstGeom>
          <a:noFill/>
        </p:spPr>
        <p:txBody>
          <a:bodyPr wrap="none" rtlCol="0">
            <a:spAutoFit/>
          </a:bodyPr>
          <a:lstStyle/>
          <a:p>
            <a:r>
              <a:rPr lang="pt-BR" sz="2400" dirty="0"/>
              <a:t>PD</a:t>
            </a:r>
            <a:r>
              <a:rPr lang="en-US" sz="2400" dirty="0"/>
              <a:t> = 1 + 1 </a:t>
            </a:r>
          </a:p>
        </p:txBody>
      </p:sp>
      <p:sp>
        <p:nvSpPr>
          <p:cNvPr id="39" name="Rectangle 38">
            <a:extLst>
              <a:ext uri="{FF2B5EF4-FFF2-40B4-BE49-F238E27FC236}">
                <a16:creationId xmlns:a16="http://schemas.microsoft.com/office/drawing/2014/main" id="{73B00D0A-23CD-4C77-BE3C-0DA6DDF6F584}"/>
              </a:ext>
            </a:extLst>
          </p:cNvPr>
          <p:cNvSpPr/>
          <p:nvPr/>
        </p:nvSpPr>
        <p:spPr>
          <a:xfrm>
            <a:off x="5440500" y="3053927"/>
            <a:ext cx="2657215" cy="954107"/>
          </a:xfrm>
          <a:prstGeom prst="rect">
            <a:avLst/>
          </a:prstGeom>
        </p:spPr>
        <p:txBody>
          <a:bodyPr wrap="square">
            <a:spAutoFit/>
          </a:bodyPr>
          <a:lstStyle/>
          <a:p>
            <a:r>
              <a:rPr lang="en-US" sz="2800" b="1" dirty="0">
                <a:solidFill>
                  <a:schemeClr val="accent1">
                    <a:lumMod val="60000"/>
                    <a:lumOff val="40000"/>
                  </a:schemeClr>
                </a:solidFill>
                <a:sym typeface="Wingdings" panose="05000000000000000000" pitchFamily="2" charset="2"/>
              </a:rPr>
              <a:t>COMMUNITY 1</a:t>
            </a:r>
          </a:p>
          <a:p>
            <a:r>
              <a:rPr lang="en-US" sz="2800" b="1" dirty="0">
                <a:solidFill>
                  <a:schemeClr val="accent1">
                    <a:lumMod val="60000"/>
                    <a:lumOff val="40000"/>
                  </a:schemeClr>
                </a:solidFill>
                <a:sym typeface="Wingdings" panose="05000000000000000000" pitchFamily="2" charset="2"/>
              </a:rPr>
              <a:t>E, F</a:t>
            </a:r>
          </a:p>
        </p:txBody>
      </p:sp>
      <p:sp>
        <p:nvSpPr>
          <p:cNvPr id="41" name="TextBox 40">
            <a:extLst>
              <a:ext uri="{FF2B5EF4-FFF2-40B4-BE49-F238E27FC236}">
                <a16:creationId xmlns:a16="http://schemas.microsoft.com/office/drawing/2014/main" id="{88E78306-E5CB-4D69-AAA3-9C0A9D1B358F}"/>
              </a:ext>
            </a:extLst>
          </p:cNvPr>
          <p:cNvSpPr txBox="1"/>
          <p:nvPr/>
        </p:nvSpPr>
        <p:spPr>
          <a:xfrm>
            <a:off x="4191054" y="5178028"/>
            <a:ext cx="592823" cy="620802"/>
          </a:xfrm>
          <a:prstGeom prst="rect">
            <a:avLst/>
          </a:prstGeom>
          <a:solidFill>
            <a:schemeClr val="accent1">
              <a:alpha val="50000"/>
            </a:schemeClr>
          </a:solidFill>
        </p:spPr>
        <p:txBody>
          <a:bodyPr wrap="square" rtlCol="0">
            <a:spAutoFit/>
          </a:bodyPr>
          <a:lstStyle/>
          <a:p>
            <a:endParaRPr lang="en-US" dirty="0"/>
          </a:p>
        </p:txBody>
      </p:sp>
      <p:sp>
        <p:nvSpPr>
          <p:cNvPr id="42" name="TextBox 41">
            <a:extLst>
              <a:ext uri="{FF2B5EF4-FFF2-40B4-BE49-F238E27FC236}">
                <a16:creationId xmlns:a16="http://schemas.microsoft.com/office/drawing/2014/main" id="{C4BBCFAB-6546-4AF0-82AB-BFC654363568}"/>
              </a:ext>
            </a:extLst>
          </p:cNvPr>
          <p:cNvSpPr txBox="1"/>
          <p:nvPr/>
        </p:nvSpPr>
        <p:spPr>
          <a:xfrm>
            <a:off x="4191054" y="5888480"/>
            <a:ext cx="592823" cy="620802"/>
          </a:xfrm>
          <a:prstGeom prst="rect">
            <a:avLst/>
          </a:prstGeom>
          <a:solidFill>
            <a:schemeClr val="accent1">
              <a:alpha val="50000"/>
            </a:schemeClr>
          </a:solidFill>
        </p:spPr>
        <p:txBody>
          <a:bodyPr wrap="square" rtlCol="0">
            <a:spAutoFit/>
          </a:bodyPr>
          <a:lstStyle/>
          <a:p>
            <a:endParaRPr lang="en-US" dirty="0"/>
          </a:p>
        </p:txBody>
      </p:sp>
      <p:sp>
        <p:nvSpPr>
          <p:cNvPr id="43" name="TextBox 42">
            <a:extLst>
              <a:ext uri="{FF2B5EF4-FFF2-40B4-BE49-F238E27FC236}">
                <a16:creationId xmlns:a16="http://schemas.microsoft.com/office/drawing/2014/main" id="{F1DBCBA2-EFE3-4E99-B336-07669198316A}"/>
              </a:ext>
            </a:extLst>
          </p:cNvPr>
          <p:cNvSpPr txBox="1"/>
          <p:nvPr/>
        </p:nvSpPr>
        <p:spPr>
          <a:xfrm>
            <a:off x="1986294" y="4000124"/>
            <a:ext cx="340158" cy="461665"/>
          </a:xfrm>
          <a:prstGeom prst="rect">
            <a:avLst/>
          </a:prstGeom>
          <a:noFill/>
        </p:spPr>
        <p:txBody>
          <a:bodyPr wrap="none" rtlCol="0">
            <a:spAutoFit/>
          </a:bodyPr>
          <a:lstStyle/>
          <a:p>
            <a:r>
              <a:rPr lang="en-US" sz="2400" dirty="0"/>
              <a:t>2</a:t>
            </a:r>
          </a:p>
        </p:txBody>
      </p:sp>
    </p:spTree>
    <p:extLst>
      <p:ext uri="{BB962C8B-B14F-4D97-AF65-F5344CB8AC3E}">
        <p14:creationId xmlns:p14="http://schemas.microsoft.com/office/powerpoint/2010/main" val="351438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737351-276D-8247-96E3-F014ACBF643F}"/>
              </a:ext>
            </a:extLst>
          </p:cNvPr>
          <p:cNvSpPr txBox="1">
            <a:spLocks/>
          </p:cNvSpPr>
          <p:nvPr/>
        </p:nvSpPr>
        <p:spPr>
          <a:xfrm>
            <a:off x="457200" y="169528"/>
            <a:ext cx="1051560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latin typeface="Helvetica" pitchFamily="2" charset="0"/>
              </a:rPr>
              <a:t>Phylogenetic Diversity Calculations</a:t>
            </a:r>
            <a:endParaRPr lang="en-US" sz="5400" dirty="0">
              <a:latin typeface="Helvetica" pitchFamily="2" charset="0"/>
            </a:endParaRPr>
          </a:p>
        </p:txBody>
      </p:sp>
      <p:grpSp>
        <p:nvGrpSpPr>
          <p:cNvPr id="27" name="Group 26">
            <a:extLst>
              <a:ext uri="{FF2B5EF4-FFF2-40B4-BE49-F238E27FC236}">
                <a16:creationId xmlns:a16="http://schemas.microsoft.com/office/drawing/2014/main" id="{5F05B077-5EEF-F84B-ACEE-4B28BA67F946}"/>
              </a:ext>
            </a:extLst>
          </p:cNvPr>
          <p:cNvGrpSpPr/>
          <p:nvPr/>
        </p:nvGrpSpPr>
        <p:grpSpPr>
          <a:xfrm>
            <a:off x="674044" y="2183919"/>
            <a:ext cx="4028863" cy="4202733"/>
            <a:chOff x="674044" y="1767359"/>
            <a:chExt cx="4028863" cy="4202733"/>
          </a:xfrm>
        </p:grpSpPr>
        <p:grpSp>
          <p:nvGrpSpPr>
            <p:cNvPr id="5" name="Group 4">
              <a:extLst>
                <a:ext uri="{FF2B5EF4-FFF2-40B4-BE49-F238E27FC236}">
                  <a16:creationId xmlns:a16="http://schemas.microsoft.com/office/drawing/2014/main" id="{5B2B401C-4F28-5846-A793-2A2D9A08BBF5}"/>
                </a:ext>
              </a:extLst>
            </p:cNvPr>
            <p:cNvGrpSpPr/>
            <p:nvPr/>
          </p:nvGrpSpPr>
          <p:grpSpPr>
            <a:xfrm>
              <a:off x="674044" y="1995959"/>
              <a:ext cx="3517010" cy="3766042"/>
              <a:chOff x="4909745" y="2248996"/>
              <a:chExt cx="3517010" cy="3766042"/>
            </a:xfrm>
          </p:grpSpPr>
          <p:cxnSp>
            <p:nvCxnSpPr>
              <p:cNvPr id="6" name="Straight Connector 5">
                <a:extLst>
                  <a:ext uri="{FF2B5EF4-FFF2-40B4-BE49-F238E27FC236}">
                    <a16:creationId xmlns:a16="http://schemas.microsoft.com/office/drawing/2014/main" id="{25A38748-BA3D-904A-A7E2-A821BA901A7E}"/>
                  </a:ext>
                </a:extLst>
              </p:cNvPr>
              <p:cNvCxnSpPr/>
              <p:nvPr/>
            </p:nvCxnSpPr>
            <p:spPr>
              <a:xfrm flipH="1">
                <a:off x="5246246" y="3271838"/>
                <a:ext cx="0" cy="16573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DE0C82A-F1EA-B845-8E11-C4DDBBAB288D}"/>
                  </a:ext>
                </a:extLst>
              </p:cNvPr>
              <p:cNvCxnSpPr/>
              <p:nvPr/>
            </p:nvCxnSpPr>
            <p:spPr>
              <a:xfrm flipV="1">
                <a:off x="4924033" y="2248996"/>
                <a:ext cx="3494037" cy="20145"/>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876CB9-6D60-704F-A0F8-47E096C6CA3B}"/>
                  </a:ext>
                </a:extLst>
              </p:cNvPr>
              <p:cNvCxnSpPr/>
              <p:nvPr/>
            </p:nvCxnSpPr>
            <p:spPr>
              <a:xfrm>
                <a:off x="4909745" y="4057731"/>
                <a:ext cx="365760"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27BEDB1-0A8B-E747-A9B8-5F42B8E3A9C3}"/>
                  </a:ext>
                </a:extLst>
              </p:cNvPr>
              <p:cNvCxnSpPr/>
              <p:nvPr/>
            </p:nvCxnSpPr>
            <p:spPr>
              <a:xfrm flipH="1">
                <a:off x="6833699" y="3950526"/>
                <a:ext cx="5603" cy="6667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91127A-983B-FF4A-A375-5BBB989C41B6}"/>
                  </a:ext>
                </a:extLst>
              </p:cNvPr>
              <p:cNvCxnSpPr/>
              <p:nvPr/>
            </p:nvCxnSpPr>
            <p:spPr>
              <a:xfrm flipV="1">
                <a:off x="5231958" y="3291310"/>
                <a:ext cx="3186112" cy="9104"/>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C0B1B0-AF36-884E-A730-6E6BA12F774C}"/>
                  </a:ext>
                </a:extLst>
              </p:cNvPr>
              <p:cNvCxnSpPr/>
              <p:nvPr/>
            </p:nvCxnSpPr>
            <p:spPr>
              <a:xfrm>
                <a:off x="5201626" y="4900288"/>
                <a:ext cx="770550"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341433-CA7B-FC49-A768-BD5D92BAB4C1}"/>
                  </a:ext>
                </a:extLst>
              </p:cNvPr>
              <p:cNvCxnSpPr/>
              <p:nvPr/>
            </p:nvCxnSpPr>
            <p:spPr>
              <a:xfrm flipH="1">
                <a:off x="5972176" y="4243387"/>
                <a:ext cx="0" cy="138588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A36899F-ACFF-EF40-8265-E5D35A1DDCFA}"/>
                  </a:ext>
                </a:extLst>
              </p:cNvPr>
              <p:cNvCxnSpPr/>
              <p:nvPr/>
            </p:nvCxnSpPr>
            <p:spPr>
              <a:xfrm flipV="1">
                <a:off x="4938321" y="2248996"/>
                <a:ext cx="0" cy="1827677"/>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9884626-152A-374D-92C9-223D8F4684F0}"/>
                  </a:ext>
                </a:extLst>
              </p:cNvPr>
              <p:cNvCxnSpPr/>
              <p:nvPr/>
            </p:nvCxnSpPr>
            <p:spPr>
              <a:xfrm>
                <a:off x="6807071" y="3964814"/>
                <a:ext cx="1607344"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B7E361-C16F-0944-9697-EE0123C06849}"/>
                  </a:ext>
                </a:extLst>
              </p:cNvPr>
              <p:cNvCxnSpPr/>
              <p:nvPr/>
            </p:nvCxnSpPr>
            <p:spPr>
              <a:xfrm>
                <a:off x="5939328" y="4257675"/>
                <a:ext cx="899974"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64D069-60C6-D047-BC41-734BC9AD501F}"/>
                  </a:ext>
                </a:extLst>
              </p:cNvPr>
              <p:cNvCxnSpPr/>
              <p:nvPr/>
            </p:nvCxnSpPr>
            <p:spPr>
              <a:xfrm>
                <a:off x="6819411" y="4602988"/>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4EFCA9-A04E-D54A-996B-83FF70D8A031}"/>
                  </a:ext>
                </a:extLst>
              </p:cNvPr>
              <p:cNvCxnSpPr/>
              <p:nvPr/>
            </p:nvCxnSpPr>
            <p:spPr>
              <a:xfrm flipH="1">
                <a:off x="7943851" y="5267389"/>
                <a:ext cx="0" cy="747649"/>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3758F9-C929-8C42-BD9F-D799591BE85F}"/>
                  </a:ext>
                </a:extLst>
              </p:cNvPr>
              <p:cNvCxnSpPr/>
              <p:nvPr/>
            </p:nvCxnSpPr>
            <p:spPr>
              <a:xfrm>
                <a:off x="5948013" y="5614987"/>
                <a:ext cx="2010126" cy="1193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815518-E924-4A43-A50B-F0EE3F16230C}"/>
                  </a:ext>
                </a:extLst>
              </p:cNvPr>
              <p:cNvCxnSpPr/>
              <p:nvPr/>
            </p:nvCxnSpPr>
            <p:spPr>
              <a:xfrm flipV="1">
                <a:off x="7915275" y="5279327"/>
                <a:ext cx="488507"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639CA2-C8D0-804A-B7DB-661412F631C2}"/>
                  </a:ext>
                </a:extLst>
              </p:cNvPr>
              <p:cNvCxnSpPr/>
              <p:nvPr/>
            </p:nvCxnSpPr>
            <p:spPr>
              <a:xfrm flipV="1">
                <a:off x="7915274" y="6015038"/>
                <a:ext cx="488507"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2480C45D-395C-0C4C-A707-74B3C6A7684B}"/>
                </a:ext>
              </a:extLst>
            </p:cNvPr>
            <p:cNvSpPr/>
            <p:nvPr/>
          </p:nvSpPr>
          <p:spPr>
            <a:xfrm>
              <a:off x="4245707" y="176735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2" name="Oval 21">
              <a:extLst>
                <a:ext uri="{FF2B5EF4-FFF2-40B4-BE49-F238E27FC236}">
                  <a16:creationId xmlns:a16="http://schemas.microsoft.com/office/drawing/2014/main" id="{05EDCADC-3284-134C-AF2B-8B96EA7ABB4D}"/>
                </a:ext>
              </a:extLst>
            </p:cNvPr>
            <p:cNvSpPr/>
            <p:nvPr/>
          </p:nvSpPr>
          <p:spPr>
            <a:xfrm>
              <a:off x="4245707" y="281877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3" name="Oval 22">
              <a:extLst>
                <a:ext uri="{FF2B5EF4-FFF2-40B4-BE49-F238E27FC236}">
                  <a16:creationId xmlns:a16="http://schemas.microsoft.com/office/drawing/2014/main" id="{05E2FEB7-2DDE-A148-9DAD-39E12CC20491}"/>
                </a:ext>
              </a:extLst>
            </p:cNvPr>
            <p:cNvSpPr/>
            <p:nvPr/>
          </p:nvSpPr>
          <p:spPr>
            <a:xfrm>
              <a:off x="4245707" y="346888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4" name="Oval 23">
              <a:extLst>
                <a:ext uri="{FF2B5EF4-FFF2-40B4-BE49-F238E27FC236}">
                  <a16:creationId xmlns:a16="http://schemas.microsoft.com/office/drawing/2014/main" id="{8FE9C184-E03F-1B47-916A-771040000433}"/>
                </a:ext>
              </a:extLst>
            </p:cNvPr>
            <p:cNvSpPr/>
            <p:nvPr/>
          </p:nvSpPr>
          <p:spPr>
            <a:xfrm>
              <a:off x="4245707" y="404899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5" name="Oval 24">
              <a:extLst>
                <a:ext uri="{FF2B5EF4-FFF2-40B4-BE49-F238E27FC236}">
                  <a16:creationId xmlns:a16="http://schemas.microsoft.com/office/drawing/2014/main" id="{A58E7D9B-8989-BF4D-89E7-29D134C4BC03}"/>
                </a:ext>
              </a:extLst>
            </p:cNvPr>
            <p:cNvSpPr/>
            <p:nvPr/>
          </p:nvSpPr>
          <p:spPr>
            <a:xfrm>
              <a:off x="4245707" y="48220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6" name="Oval 25">
              <a:extLst>
                <a:ext uri="{FF2B5EF4-FFF2-40B4-BE49-F238E27FC236}">
                  <a16:creationId xmlns:a16="http://schemas.microsoft.com/office/drawing/2014/main" id="{04A7BD6D-2F12-1E40-8B6A-BCF2556EA296}"/>
                </a:ext>
              </a:extLst>
            </p:cNvPr>
            <p:cNvSpPr/>
            <p:nvPr/>
          </p:nvSpPr>
          <p:spPr>
            <a:xfrm>
              <a:off x="4245707" y="551289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grpSp>
      <p:cxnSp>
        <p:nvCxnSpPr>
          <p:cNvPr id="28" name="Straight Connector 27">
            <a:extLst>
              <a:ext uri="{FF2B5EF4-FFF2-40B4-BE49-F238E27FC236}">
                <a16:creationId xmlns:a16="http://schemas.microsoft.com/office/drawing/2014/main" id="{FEE746C7-9399-8C4B-BB30-59F97D2CE93C}"/>
              </a:ext>
            </a:extLst>
          </p:cNvPr>
          <p:cNvCxnSpPr/>
          <p:nvPr/>
        </p:nvCxnSpPr>
        <p:spPr>
          <a:xfrm flipV="1">
            <a:off x="214113" y="2824218"/>
            <a:ext cx="488507"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5E2651-75A8-6D49-B5F2-26FEA3B2F54E}"/>
              </a:ext>
            </a:extLst>
          </p:cNvPr>
          <p:cNvSpPr txBox="1"/>
          <p:nvPr/>
        </p:nvSpPr>
        <p:spPr>
          <a:xfrm>
            <a:off x="2153614" y="2022609"/>
            <a:ext cx="495649" cy="461665"/>
          </a:xfrm>
          <a:prstGeom prst="rect">
            <a:avLst/>
          </a:prstGeom>
          <a:noFill/>
        </p:spPr>
        <p:txBody>
          <a:bodyPr wrap="none" rtlCol="0">
            <a:spAutoFit/>
          </a:bodyPr>
          <a:lstStyle/>
          <a:p>
            <a:r>
              <a:rPr lang="en-US" sz="2400" dirty="0"/>
              <a:t>10</a:t>
            </a:r>
          </a:p>
        </p:txBody>
      </p:sp>
      <p:sp>
        <p:nvSpPr>
          <p:cNvPr id="29" name="TextBox 28">
            <a:extLst>
              <a:ext uri="{FF2B5EF4-FFF2-40B4-BE49-F238E27FC236}">
                <a16:creationId xmlns:a16="http://schemas.microsoft.com/office/drawing/2014/main" id="{7A18E36E-C755-3545-8F9F-5099AF282C6B}"/>
              </a:ext>
            </a:extLst>
          </p:cNvPr>
          <p:cNvSpPr txBox="1"/>
          <p:nvPr/>
        </p:nvSpPr>
        <p:spPr>
          <a:xfrm>
            <a:off x="2231359" y="3065173"/>
            <a:ext cx="340158" cy="461665"/>
          </a:xfrm>
          <a:prstGeom prst="rect">
            <a:avLst/>
          </a:prstGeom>
          <a:noFill/>
        </p:spPr>
        <p:txBody>
          <a:bodyPr wrap="none" rtlCol="0">
            <a:spAutoFit/>
          </a:bodyPr>
          <a:lstStyle/>
          <a:p>
            <a:r>
              <a:rPr lang="en-US" sz="2400" dirty="0"/>
              <a:t>8</a:t>
            </a:r>
          </a:p>
        </p:txBody>
      </p:sp>
      <p:sp>
        <p:nvSpPr>
          <p:cNvPr id="30" name="TextBox 29">
            <a:extLst>
              <a:ext uri="{FF2B5EF4-FFF2-40B4-BE49-F238E27FC236}">
                <a16:creationId xmlns:a16="http://schemas.microsoft.com/office/drawing/2014/main" id="{82DE5C36-A652-7B47-86D8-B351958D7C8D}"/>
              </a:ext>
            </a:extLst>
          </p:cNvPr>
          <p:cNvSpPr txBox="1"/>
          <p:nvPr/>
        </p:nvSpPr>
        <p:spPr>
          <a:xfrm>
            <a:off x="3341423" y="3654981"/>
            <a:ext cx="340158" cy="461665"/>
          </a:xfrm>
          <a:prstGeom prst="rect">
            <a:avLst/>
          </a:prstGeom>
          <a:noFill/>
        </p:spPr>
        <p:txBody>
          <a:bodyPr wrap="none" rtlCol="0">
            <a:spAutoFit/>
          </a:bodyPr>
          <a:lstStyle/>
          <a:p>
            <a:r>
              <a:rPr lang="en-US" sz="2400" dirty="0"/>
              <a:t>4</a:t>
            </a:r>
          </a:p>
        </p:txBody>
      </p:sp>
      <p:sp>
        <p:nvSpPr>
          <p:cNvPr id="31" name="TextBox 30">
            <a:extLst>
              <a:ext uri="{FF2B5EF4-FFF2-40B4-BE49-F238E27FC236}">
                <a16:creationId xmlns:a16="http://schemas.microsoft.com/office/drawing/2014/main" id="{159894C4-AF76-C14E-90E4-0969055C3F65}"/>
              </a:ext>
            </a:extLst>
          </p:cNvPr>
          <p:cNvSpPr txBox="1"/>
          <p:nvPr/>
        </p:nvSpPr>
        <p:spPr>
          <a:xfrm>
            <a:off x="3341423" y="4341858"/>
            <a:ext cx="340158" cy="461665"/>
          </a:xfrm>
          <a:prstGeom prst="rect">
            <a:avLst/>
          </a:prstGeom>
          <a:noFill/>
        </p:spPr>
        <p:txBody>
          <a:bodyPr wrap="none" rtlCol="0">
            <a:spAutoFit/>
          </a:bodyPr>
          <a:lstStyle/>
          <a:p>
            <a:r>
              <a:rPr lang="en-US" sz="2400" dirty="0"/>
              <a:t>4</a:t>
            </a:r>
          </a:p>
        </p:txBody>
      </p:sp>
      <p:sp>
        <p:nvSpPr>
          <p:cNvPr id="32" name="TextBox 31">
            <a:extLst>
              <a:ext uri="{FF2B5EF4-FFF2-40B4-BE49-F238E27FC236}">
                <a16:creationId xmlns:a16="http://schemas.microsoft.com/office/drawing/2014/main" id="{71CF95CB-656C-6445-925B-F46CFFD4A906}"/>
              </a:ext>
            </a:extLst>
          </p:cNvPr>
          <p:cNvSpPr txBox="1"/>
          <p:nvPr/>
        </p:nvSpPr>
        <p:spPr>
          <a:xfrm>
            <a:off x="3805910" y="5064769"/>
            <a:ext cx="340158" cy="461665"/>
          </a:xfrm>
          <a:prstGeom prst="rect">
            <a:avLst/>
          </a:prstGeom>
          <a:noFill/>
        </p:spPr>
        <p:txBody>
          <a:bodyPr wrap="none" rtlCol="0">
            <a:spAutoFit/>
          </a:bodyPr>
          <a:lstStyle/>
          <a:p>
            <a:r>
              <a:rPr lang="en-US" sz="2400" dirty="0"/>
              <a:t>1</a:t>
            </a:r>
          </a:p>
        </p:txBody>
      </p:sp>
      <p:sp>
        <p:nvSpPr>
          <p:cNvPr id="33" name="TextBox 32">
            <a:extLst>
              <a:ext uri="{FF2B5EF4-FFF2-40B4-BE49-F238E27FC236}">
                <a16:creationId xmlns:a16="http://schemas.microsoft.com/office/drawing/2014/main" id="{7EE3E832-00B6-3048-AB65-C755C482EE1D}"/>
              </a:ext>
            </a:extLst>
          </p:cNvPr>
          <p:cNvSpPr txBox="1"/>
          <p:nvPr/>
        </p:nvSpPr>
        <p:spPr>
          <a:xfrm>
            <a:off x="3812873" y="5792325"/>
            <a:ext cx="340158" cy="461665"/>
          </a:xfrm>
          <a:prstGeom prst="rect">
            <a:avLst/>
          </a:prstGeom>
          <a:noFill/>
        </p:spPr>
        <p:txBody>
          <a:bodyPr wrap="none" rtlCol="0">
            <a:spAutoFit/>
          </a:bodyPr>
          <a:lstStyle/>
          <a:p>
            <a:r>
              <a:rPr lang="en-US" sz="2400" dirty="0"/>
              <a:t>1</a:t>
            </a:r>
          </a:p>
        </p:txBody>
      </p:sp>
      <p:sp>
        <p:nvSpPr>
          <p:cNvPr id="34" name="TextBox 33">
            <a:extLst>
              <a:ext uri="{FF2B5EF4-FFF2-40B4-BE49-F238E27FC236}">
                <a16:creationId xmlns:a16="http://schemas.microsoft.com/office/drawing/2014/main" id="{53C32518-F1D5-D141-9057-7D77A63D68CA}"/>
              </a:ext>
            </a:extLst>
          </p:cNvPr>
          <p:cNvSpPr txBox="1"/>
          <p:nvPr/>
        </p:nvSpPr>
        <p:spPr>
          <a:xfrm>
            <a:off x="2462405" y="5391876"/>
            <a:ext cx="340158" cy="461665"/>
          </a:xfrm>
          <a:prstGeom prst="rect">
            <a:avLst/>
          </a:prstGeom>
          <a:noFill/>
        </p:spPr>
        <p:txBody>
          <a:bodyPr wrap="none" rtlCol="0">
            <a:spAutoFit/>
          </a:bodyPr>
          <a:lstStyle/>
          <a:p>
            <a:r>
              <a:rPr lang="en-US" sz="2400" dirty="0"/>
              <a:t>6</a:t>
            </a:r>
          </a:p>
        </p:txBody>
      </p:sp>
      <p:sp>
        <p:nvSpPr>
          <p:cNvPr id="35" name="TextBox 34">
            <a:extLst>
              <a:ext uri="{FF2B5EF4-FFF2-40B4-BE49-F238E27FC236}">
                <a16:creationId xmlns:a16="http://schemas.microsoft.com/office/drawing/2014/main" id="{25FEAE81-0C0D-F747-A5B1-DA55C435390B}"/>
              </a:ext>
            </a:extLst>
          </p:cNvPr>
          <p:cNvSpPr txBox="1"/>
          <p:nvPr/>
        </p:nvSpPr>
        <p:spPr>
          <a:xfrm>
            <a:off x="1194585" y="4676191"/>
            <a:ext cx="340158" cy="461665"/>
          </a:xfrm>
          <a:prstGeom prst="rect">
            <a:avLst/>
          </a:prstGeom>
          <a:noFill/>
        </p:spPr>
        <p:txBody>
          <a:bodyPr wrap="none" rtlCol="0">
            <a:spAutoFit/>
          </a:bodyPr>
          <a:lstStyle/>
          <a:p>
            <a:r>
              <a:rPr lang="en-US" sz="2400" dirty="0"/>
              <a:t>2</a:t>
            </a:r>
          </a:p>
        </p:txBody>
      </p:sp>
      <p:sp>
        <p:nvSpPr>
          <p:cNvPr id="36" name="TextBox 35">
            <a:extLst>
              <a:ext uri="{FF2B5EF4-FFF2-40B4-BE49-F238E27FC236}">
                <a16:creationId xmlns:a16="http://schemas.microsoft.com/office/drawing/2014/main" id="{88E3133A-BBE1-F34A-AE96-9942FDDF81F1}"/>
              </a:ext>
            </a:extLst>
          </p:cNvPr>
          <p:cNvSpPr txBox="1"/>
          <p:nvPr/>
        </p:nvSpPr>
        <p:spPr>
          <a:xfrm>
            <a:off x="688976" y="3801368"/>
            <a:ext cx="340158" cy="461665"/>
          </a:xfrm>
          <a:prstGeom prst="rect">
            <a:avLst/>
          </a:prstGeom>
          <a:noFill/>
        </p:spPr>
        <p:txBody>
          <a:bodyPr wrap="none" rtlCol="0">
            <a:spAutoFit/>
          </a:bodyPr>
          <a:lstStyle/>
          <a:p>
            <a:r>
              <a:rPr lang="en-US" sz="2400" dirty="0"/>
              <a:t>1</a:t>
            </a:r>
          </a:p>
        </p:txBody>
      </p:sp>
      <p:sp>
        <p:nvSpPr>
          <p:cNvPr id="40" name="Rectangle 39">
            <a:extLst>
              <a:ext uri="{FF2B5EF4-FFF2-40B4-BE49-F238E27FC236}">
                <a16:creationId xmlns:a16="http://schemas.microsoft.com/office/drawing/2014/main" id="{157C3715-1173-4F85-B945-A9EB26685CD5}"/>
              </a:ext>
            </a:extLst>
          </p:cNvPr>
          <p:cNvSpPr/>
          <p:nvPr/>
        </p:nvSpPr>
        <p:spPr>
          <a:xfrm>
            <a:off x="7938069" y="3053927"/>
            <a:ext cx="2657215" cy="954107"/>
          </a:xfrm>
          <a:prstGeom prst="rect">
            <a:avLst/>
          </a:prstGeom>
        </p:spPr>
        <p:txBody>
          <a:bodyPr wrap="square">
            <a:spAutoFit/>
          </a:bodyPr>
          <a:lstStyle/>
          <a:p>
            <a:r>
              <a:rPr lang="en-US" sz="2800" b="1" dirty="0">
                <a:solidFill>
                  <a:schemeClr val="accent1">
                    <a:lumMod val="60000"/>
                    <a:lumOff val="40000"/>
                  </a:schemeClr>
                </a:solidFill>
                <a:sym typeface="Wingdings" panose="05000000000000000000" pitchFamily="2" charset="2"/>
              </a:rPr>
              <a:t>COMMUNITY 2</a:t>
            </a:r>
          </a:p>
          <a:p>
            <a:r>
              <a:rPr lang="en-US" sz="2800" b="1" dirty="0">
                <a:solidFill>
                  <a:schemeClr val="accent1">
                    <a:lumMod val="60000"/>
                    <a:lumOff val="40000"/>
                  </a:schemeClr>
                </a:solidFill>
                <a:sym typeface="Wingdings" panose="05000000000000000000" pitchFamily="2" charset="2"/>
              </a:rPr>
              <a:t>A, C, E</a:t>
            </a:r>
          </a:p>
        </p:txBody>
      </p:sp>
      <p:sp>
        <p:nvSpPr>
          <p:cNvPr id="41" name="TextBox 40">
            <a:extLst>
              <a:ext uri="{FF2B5EF4-FFF2-40B4-BE49-F238E27FC236}">
                <a16:creationId xmlns:a16="http://schemas.microsoft.com/office/drawing/2014/main" id="{3DAE2CA5-00EF-498D-8A76-6194521C5160}"/>
              </a:ext>
            </a:extLst>
          </p:cNvPr>
          <p:cNvSpPr txBox="1"/>
          <p:nvPr/>
        </p:nvSpPr>
        <p:spPr>
          <a:xfrm>
            <a:off x="7938068" y="4148657"/>
            <a:ext cx="4089775" cy="461665"/>
          </a:xfrm>
          <a:prstGeom prst="rect">
            <a:avLst/>
          </a:prstGeom>
          <a:noFill/>
        </p:spPr>
        <p:txBody>
          <a:bodyPr wrap="square" rtlCol="0">
            <a:spAutoFit/>
          </a:bodyPr>
          <a:lstStyle/>
          <a:p>
            <a:r>
              <a:rPr lang="pt-BR" sz="2400" dirty="0"/>
              <a:t>PD</a:t>
            </a:r>
            <a:r>
              <a:rPr lang="en-US" sz="2400" dirty="0"/>
              <a:t> = 10 + 4 + 1 + 2 + 6 + 1 + 2</a:t>
            </a:r>
          </a:p>
        </p:txBody>
      </p:sp>
      <p:cxnSp>
        <p:nvCxnSpPr>
          <p:cNvPr id="44" name="Straight Connector 43">
            <a:extLst>
              <a:ext uri="{FF2B5EF4-FFF2-40B4-BE49-F238E27FC236}">
                <a16:creationId xmlns:a16="http://schemas.microsoft.com/office/drawing/2014/main" id="{A94D3C47-5B15-4EEB-B3D6-3A89D802F1DF}"/>
              </a:ext>
            </a:extLst>
          </p:cNvPr>
          <p:cNvCxnSpPr>
            <a:cxnSpLocks/>
          </p:cNvCxnSpPr>
          <p:nvPr/>
        </p:nvCxnSpPr>
        <p:spPr>
          <a:xfrm>
            <a:off x="698434" y="2410834"/>
            <a:ext cx="3954" cy="185073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C236764-8BC5-4A0F-90B9-ABC720D8B5B6}"/>
              </a:ext>
            </a:extLst>
          </p:cNvPr>
          <p:cNvCxnSpPr>
            <a:cxnSpLocks/>
          </p:cNvCxnSpPr>
          <p:nvPr/>
        </p:nvCxnSpPr>
        <p:spPr>
          <a:xfrm>
            <a:off x="996257" y="4240196"/>
            <a:ext cx="12340" cy="81393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EEEAEC8-B414-4283-AF6F-508C495857D7}"/>
              </a:ext>
            </a:extLst>
          </p:cNvPr>
          <p:cNvCxnSpPr>
            <a:cxnSpLocks/>
          </p:cNvCxnSpPr>
          <p:nvPr/>
        </p:nvCxnSpPr>
        <p:spPr>
          <a:xfrm flipH="1">
            <a:off x="1731122" y="4391816"/>
            <a:ext cx="3404" cy="1363696"/>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44CAEA-CE78-4D01-B80A-DD1F96C804E9}"/>
              </a:ext>
            </a:extLst>
          </p:cNvPr>
          <p:cNvCxnSpPr>
            <a:cxnSpLocks/>
          </p:cNvCxnSpPr>
          <p:nvPr/>
        </p:nvCxnSpPr>
        <p:spPr>
          <a:xfrm>
            <a:off x="2599452" y="4152103"/>
            <a:ext cx="0" cy="29532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17F570A-C35C-4F26-8AE9-AB3343B083E8}"/>
              </a:ext>
            </a:extLst>
          </p:cNvPr>
          <p:cNvCxnSpPr>
            <a:cxnSpLocks/>
          </p:cNvCxnSpPr>
          <p:nvPr/>
        </p:nvCxnSpPr>
        <p:spPr>
          <a:xfrm>
            <a:off x="3708150" y="5430912"/>
            <a:ext cx="0" cy="427549"/>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8A547D0-6183-4176-8F1F-28B3ADFCD095}"/>
              </a:ext>
            </a:extLst>
          </p:cNvPr>
          <p:cNvSpPr txBox="1"/>
          <p:nvPr/>
        </p:nvSpPr>
        <p:spPr>
          <a:xfrm>
            <a:off x="1986294" y="4000124"/>
            <a:ext cx="340158" cy="461665"/>
          </a:xfrm>
          <a:prstGeom prst="rect">
            <a:avLst/>
          </a:prstGeom>
          <a:noFill/>
        </p:spPr>
        <p:txBody>
          <a:bodyPr wrap="none" rtlCol="0">
            <a:spAutoFit/>
          </a:bodyPr>
          <a:lstStyle/>
          <a:p>
            <a:r>
              <a:rPr lang="en-US" sz="2400" dirty="0"/>
              <a:t>2</a:t>
            </a:r>
          </a:p>
        </p:txBody>
      </p:sp>
      <p:sp>
        <p:nvSpPr>
          <p:cNvPr id="63" name="TextBox 62">
            <a:extLst>
              <a:ext uri="{FF2B5EF4-FFF2-40B4-BE49-F238E27FC236}">
                <a16:creationId xmlns:a16="http://schemas.microsoft.com/office/drawing/2014/main" id="{3AAA1584-A86C-49CB-86D8-F35DC0B9FB8B}"/>
              </a:ext>
            </a:extLst>
          </p:cNvPr>
          <p:cNvSpPr txBox="1"/>
          <p:nvPr/>
        </p:nvSpPr>
        <p:spPr>
          <a:xfrm>
            <a:off x="4192529" y="2112799"/>
            <a:ext cx="592823" cy="620802"/>
          </a:xfrm>
          <a:prstGeom prst="rect">
            <a:avLst/>
          </a:prstGeom>
          <a:solidFill>
            <a:schemeClr val="accent1">
              <a:alpha val="50000"/>
            </a:schemeClr>
          </a:solidFill>
        </p:spPr>
        <p:txBody>
          <a:bodyPr wrap="square" rtlCol="0">
            <a:spAutoFit/>
          </a:bodyPr>
          <a:lstStyle/>
          <a:p>
            <a:endParaRPr lang="en-US" dirty="0"/>
          </a:p>
        </p:txBody>
      </p:sp>
      <p:sp>
        <p:nvSpPr>
          <p:cNvPr id="64" name="TextBox 63">
            <a:extLst>
              <a:ext uri="{FF2B5EF4-FFF2-40B4-BE49-F238E27FC236}">
                <a16:creationId xmlns:a16="http://schemas.microsoft.com/office/drawing/2014/main" id="{01773707-7443-447B-B9A1-0CA3BFD2FE37}"/>
              </a:ext>
            </a:extLst>
          </p:cNvPr>
          <p:cNvSpPr txBox="1"/>
          <p:nvPr/>
        </p:nvSpPr>
        <p:spPr>
          <a:xfrm>
            <a:off x="4182369" y="3806245"/>
            <a:ext cx="592823" cy="620802"/>
          </a:xfrm>
          <a:prstGeom prst="rect">
            <a:avLst/>
          </a:prstGeom>
          <a:solidFill>
            <a:schemeClr val="accent1">
              <a:alpha val="50000"/>
            </a:schemeClr>
          </a:solidFill>
        </p:spPr>
        <p:txBody>
          <a:bodyPr wrap="square" rtlCol="0">
            <a:spAutoFit/>
          </a:bodyPr>
          <a:lstStyle/>
          <a:p>
            <a:endParaRPr lang="en-US" dirty="0"/>
          </a:p>
        </p:txBody>
      </p:sp>
      <p:sp>
        <p:nvSpPr>
          <p:cNvPr id="65" name="TextBox 64">
            <a:extLst>
              <a:ext uri="{FF2B5EF4-FFF2-40B4-BE49-F238E27FC236}">
                <a16:creationId xmlns:a16="http://schemas.microsoft.com/office/drawing/2014/main" id="{9C4645F4-0ACE-4838-967B-FCFE427C21F1}"/>
              </a:ext>
            </a:extLst>
          </p:cNvPr>
          <p:cNvSpPr txBox="1"/>
          <p:nvPr/>
        </p:nvSpPr>
        <p:spPr>
          <a:xfrm>
            <a:off x="4182369" y="5179826"/>
            <a:ext cx="592823" cy="620802"/>
          </a:xfrm>
          <a:prstGeom prst="rect">
            <a:avLst/>
          </a:prstGeom>
          <a:solidFill>
            <a:schemeClr val="accent1">
              <a:alpha val="50000"/>
            </a:schemeClr>
          </a:solidFill>
        </p:spPr>
        <p:txBody>
          <a:bodyPr wrap="square" rtlCol="0">
            <a:spAutoFit/>
          </a:bodyPr>
          <a:lstStyle/>
          <a:p>
            <a:endParaRPr lang="en-US" dirty="0"/>
          </a:p>
        </p:txBody>
      </p:sp>
      <p:sp>
        <p:nvSpPr>
          <p:cNvPr id="66" name="TextBox 65">
            <a:extLst>
              <a:ext uri="{FF2B5EF4-FFF2-40B4-BE49-F238E27FC236}">
                <a16:creationId xmlns:a16="http://schemas.microsoft.com/office/drawing/2014/main" id="{07E37996-D15C-40CA-A1C1-54D6EBC3338B}"/>
              </a:ext>
            </a:extLst>
          </p:cNvPr>
          <p:cNvSpPr txBox="1"/>
          <p:nvPr/>
        </p:nvSpPr>
        <p:spPr>
          <a:xfrm>
            <a:off x="5442851" y="4148657"/>
            <a:ext cx="1048685" cy="461665"/>
          </a:xfrm>
          <a:prstGeom prst="rect">
            <a:avLst/>
          </a:prstGeom>
          <a:noFill/>
        </p:spPr>
        <p:txBody>
          <a:bodyPr wrap="none" rtlCol="0">
            <a:spAutoFit/>
          </a:bodyPr>
          <a:lstStyle/>
          <a:p>
            <a:r>
              <a:rPr lang="pt-BR" sz="2400" dirty="0"/>
              <a:t>PD</a:t>
            </a:r>
            <a:r>
              <a:rPr lang="en-US" sz="2400" dirty="0"/>
              <a:t> = 2 </a:t>
            </a:r>
          </a:p>
        </p:txBody>
      </p:sp>
      <p:sp>
        <p:nvSpPr>
          <p:cNvPr id="67" name="Rectangle 66">
            <a:extLst>
              <a:ext uri="{FF2B5EF4-FFF2-40B4-BE49-F238E27FC236}">
                <a16:creationId xmlns:a16="http://schemas.microsoft.com/office/drawing/2014/main" id="{98EB31F7-7030-4BF3-9219-19957B99156A}"/>
              </a:ext>
            </a:extLst>
          </p:cNvPr>
          <p:cNvSpPr/>
          <p:nvPr/>
        </p:nvSpPr>
        <p:spPr>
          <a:xfrm>
            <a:off x="5440500" y="3053927"/>
            <a:ext cx="2657215" cy="954107"/>
          </a:xfrm>
          <a:prstGeom prst="rect">
            <a:avLst/>
          </a:prstGeom>
        </p:spPr>
        <p:txBody>
          <a:bodyPr wrap="square">
            <a:spAutoFit/>
          </a:bodyPr>
          <a:lstStyle/>
          <a:p>
            <a:r>
              <a:rPr lang="en-US" sz="2800" b="1" dirty="0">
                <a:solidFill>
                  <a:schemeClr val="accent1">
                    <a:lumMod val="50000"/>
                  </a:schemeClr>
                </a:solidFill>
                <a:sym typeface="Wingdings" panose="05000000000000000000" pitchFamily="2" charset="2"/>
              </a:rPr>
              <a:t>COMMUNITY 1</a:t>
            </a:r>
          </a:p>
          <a:p>
            <a:r>
              <a:rPr lang="en-US" sz="2800" b="1" dirty="0">
                <a:solidFill>
                  <a:schemeClr val="accent1">
                    <a:lumMod val="50000"/>
                  </a:schemeClr>
                </a:solidFill>
                <a:sym typeface="Wingdings" panose="05000000000000000000" pitchFamily="2" charset="2"/>
              </a:rPr>
              <a:t>E, F</a:t>
            </a:r>
          </a:p>
        </p:txBody>
      </p:sp>
    </p:spTree>
    <p:extLst>
      <p:ext uri="{BB962C8B-B14F-4D97-AF65-F5344CB8AC3E}">
        <p14:creationId xmlns:p14="http://schemas.microsoft.com/office/powerpoint/2010/main" val="997586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737351-276D-8247-96E3-F014ACBF643F}"/>
              </a:ext>
            </a:extLst>
          </p:cNvPr>
          <p:cNvSpPr txBox="1">
            <a:spLocks/>
          </p:cNvSpPr>
          <p:nvPr/>
        </p:nvSpPr>
        <p:spPr>
          <a:xfrm>
            <a:off x="457200" y="169528"/>
            <a:ext cx="1051560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latin typeface="Helvetica" pitchFamily="2" charset="0"/>
              </a:rPr>
              <a:t>Phylogenetic Diversity Calculations</a:t>
            </a:r>
            <a:endParaRPr lang="en-US" sz="5400" dirty="0">
              <a:latin typeface="Helvetica" pitchFamily="2" charset="0"/>
            </a:endParaRPr>
          </a:p>
        </p:txBody>
      </p:sp>
      <p:sp>
        <p:nvSpPr>
          <p:cNvPr id="40" name="Rectangle 39">
            <a:extLst>
              <a:ext uri="{FF2B5EF4-FFF2-40B4-BE49-F238E27FC236}">
                <a16:creationId xmlns:a16="http://schemas.microsoft.com/office/drawing/2014/main" id="{157C3715-1173-4F85-B945-A9EB26685CD5}"/>
              </a:ext>
            </a:extLst>
          </p:cNvPr>
          <p:cNvSpPr/>
          <p:nvPr/>
        </p:nvSpPr>
        <p:spPr>
          <a:xfrm>
            <a:off x="7938069" y="3053927"/>
            <a:ext cx="2657215" cy="954107"/>
          </a:xfrm>
          <a:prstGeom prst="rect">
            <a:avLst/>
          </a:prstGeom>
        </p:spPr>
        <p:txBody>
          <a:bodyPr wrap="square">
            <a:spAutoFit/>
          </a:bodyPr>
          <a:lstStyle/>
          <a:p>
            <a:r>
              <a:rPr lang="en-US" sz="2800" b="1" dirty="0">
                <a:solidFill>
                  <a:schemeClr val="accent1">
                    <a:lumMod val="60000"/>
                    <a:lumOff val="40000"/>
                  </a:schemeClr>
                </a:solidFill>
                <a:sym typeface="Wingdings" panose="05000000000000000000" pitchFamily="2" charset="2"/>
              </a:rPr>
              <a:t>COMMUNITY 2</a:t>
            </a:r>
          </a:p>
          <a:p>
            <a:r>
              <a:rPr lang="en-US" sz="2800" b="1" dirty="0">
                <a:solidFill>
                  <a:schemeClr val="accent1">
                    <a:lumMod val="60000"/>
                    <a:lumOff val="40000"/>
                  </a:schemeClr>
                </a:solidFill>
                <a:sym typeface="Wingdings" panose="05000000000000000000" pitchFamily="2" charset="2"/>
              </a:rPr>
              <a:t>A, C, E</a:t>
            </a:r>
          </a:p>
        </p:txBody>
      </p:sp>
      <p:sp>
        <p:nvSpPr>
          <p:cNvPr id="41" name="TextBox 40">
            <a:extLst>
              <a:ext uri="{FF2B5EF4-FFF2-40B4-BE49-F238E27FC236}">
                <a16:creationId xmlns:a16="http://schemas.microsoft.com/office/drawing/2014/main" id="{3DAE2CA5-00EF-498D-8A76-6194521C5160}"/>
              </a:ext>
            </a:extLst>
          </p:cNvPr>
          <p:cNvSpPr txBox="1"/>
          <p:nvPr/>
        </p:nvSpPr>
        <p:spPr>
          <a:xfrm>
            <a:off x="7938068" y="4148657"/>
            <a:ext cx="4089775" cy="461665"/>
          </a:xfrm>
          <a:prstGeom prst="rect">
            <a:avLst/>
          </a:prstGeom>
          <a:noFill/>
        </p:spPr>
        <p:txBody>
          <a:bodyPr wrap="square" rtlCol="0">
            <a:spAutoFit/>
          </a:bodyPr>
          <a:lstStyle/>
          <a:p>
            <a:r>
              <a:rPr lang="pt-BR" sz="2400" dirty="0"/>
              <a:t>PD</a:t>
            </a:r>
            <a:r>
              <a:rPr lang="en-US" sz="2400" dirty="0"/>
              <a:t> = 26</a:t>
            </a:r>
          </a:p>
        </p:txBody>
      </p:sp>
      <p:sp>
        <p:nvSpPr>
          <p:cNvPr id="66" name="TextBox 65">
            <a:extLst>
              <a:ext uri="{FF2B5EF4-FFF2-40B4-BE49-F238E27FC236}">
                <a16:creationId xmlns:a16="http://schemas.microsoft.com/office/drawing/2014/main" id="{07E37996-D15C-40CA-A1C1-54D6EBC3338B}"/>
              </a:ext>
            </a:extLst>
          </p:cNvPr>
          <p:cNvSpPr txBox="1"/>
          <p:nvPr/>
        </p:nvSpPr>
        <p:spPr>
          <a:xfrm>
            <a:off x="5442851" y="4148657"/>
            <a:ext cx="1048685" cy="461665"/>
          </a:xfrm>
          <a:prstGeom prst="rect">
            <a:avLst/>
          </a:prstGeom>
          <a:noFill/>
        </p:spPr>
        <p:txBody>
          <a:bodyPr wrap="none" rtlCol="0">
            <a:spAutoFit/>
          </a:bodyPr>
          <a:lstStyle/>
          <a:p>
            <a:r>
              <a:rPr lang="pt-BR" sz="2400" dirty="0"/>
              <a:t>PD</a:t>
            </a:r>
            <a:r>
              <a:rPr lang="en-US" sz="2400" dirty="0"/>
              <a:t> = 2 </a:t>
            </a:r>
          </a:p>
        </p:txBody>
      </p:sp>
      <p:sp>
        <p:nvSpPr>
          <p:cNvPr id="67" name="Rectangle 66">
            <a:extLst>
              <a:ext uri="{FF2B5EF4-FFF2-40B4-BE49-F238E27FC236}">
                <a16:creationId xmlns:a16="http://schemas.microsoft.com/office/drawing/2014/main" id="{98EB31F7-7030-4BF3-9219-19957B99156A}"/>
              </a:ext>
            </a:extLst>
          </p:cNvPr>
          <p:cNvSpPr/>
          <p:nvPr/>
        </p:nvSpPr>
        <p:spPr>
          <a:xfrm>
            <a:off x="5440500" y="3053927"/>
            <a:ext cx="2657215" cy="954107"/>
          </a:xfrm>
          <a:prstGeom prst="rect">
            <a:avLst/>
          </a:prstGeom>
        </p:spPr>
        <p:txBody>
          <a:bodyPr wrap="square">
            <a:spAutoFit/>
          </a:bodyPr>
          <a:lstStyle/>
          <a:p>
            <a:r>
              <a:rPr lang="en-US" sz="2800" b="1" dirty="0">
                <a:solidFill>
                  <a:schemeClr val="accent1">
                    <a:lumMod val="50000"/>
                  </a:schemeClr>
                </a:solidFill>
                <a:sym typeface="Wingdings" panose="05000000000000000000" pitchFamily="2" charset="2"/>
              </a:rPr>
              <a:t>COMMUNITY 1</a:t>
            </a:r>
          </a:p>
          <a:p>
            <a:r>
              <a:rPr lang="en-US" sz="2800" b="1" dirty="0">
                <a:solidFill>
                  <a:schemeClr val="accent1">
                    <a:lumMod val="50000"/>
                  </a:schemeClr>
                </a:solidFill>
                <a:sym typeface="Wingdings" panose="05000000000000000000" pitchFamily="2" charset="2"/>
              </a:rPr>
              <a:t>E, F</a:t>
            </a:r>
          </a:p>
        </p:txBody>
      </p:sp>
      <p:grpSp>
        <p:nvGrpSpPr>
          <p:cNvPr id="49" name="Group 48">
            <a:extLst>
              <a:ext uri="{FF2B5EF4-FFF2-40B4-BE49-F238E27FC236}">
                <a16:creationId xmlns:a16="http://schemas.microsoft.com/office/drawing/2014/main" id="{D0CA313D-4139-40A7-9D61-C362DD89A383}"/>
              </a:ext>
            </a:extLst>
          </p:cNvPr>
          <p:cNvGrpSpPr/>
          <p:nvPr/>
        </p:nvGrpSpPr>
        <p:grpSpPr>
          <a:xfrm>
            <a:off x="674044" y="2204239"/>
            <a:ext cx="4028863" cy="4202733"/>
            <a:chOff x="674044" y="1767359"/>
            <a:chExt cx="4028863" cy="4202733"/>
          </a:xfrm>
        </p:grpSpPr>
        <p:grpSp>
          <p:nvGrpSpPr>
            <p:cNvPr id="51" name="Group 50">
              <a:extLst>
                <a:ext uri="{FF2B5EF4-FFF2-40B4-BE49-F238E27FC236}">
                  <a16:creationId xmlns:a16="http://schemas.microsoft.com/office/drawing/2014/main" id="{1DABD878-FB9C-4C0C-A6C9-37EAAFAC4A4A}"/>
                </a:ext>
              </a:extLst>
            </p:cNvPr>
            <p:cNvGrpSpPr/>
            <p:nvPr/>
          </p:nvGrpSpPr>
          <p:grpSpPr>
            <a:xfrm>
              <a:off x="674044" y="1995959"/>
              <a:ext cx="3517010" cy="3766042"/>
              <a:chOff x="4909745" y="2248996"/>
              <a:chExt cx="3517010" cy="3766042"/>
            </a:xfrm>
          </p:grpSpPr>
          <p:cxnSp>
            <p:nvCxnSpPr>
              <p:cNvPr id="62" name="Straight Connector 61">
                <a:extLst>
                  <a:ext uri="{FF2B5EF4-FFF2-40B4-BE49-F238E27FC236}">
                    <a16:creationId xmlns:a16="http://schemas.microsoft.com/office/drawing/2014/main" id="{31ACC60C-5850-48E0-A73F-44BA97D12D87}"/>
                  </a:ext>
                </a:extLst>
              </p:cNvPr>
              <p:cNvCxnSpPr/>
              <p:nvPr/>
            </p:nvCxnSpPr>
            <p:spPr>
              <a:xfrm flipH="1">
                <a:off x="5246246" y="3271838"/>
                <a:ext cx="0" cy="16573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EB0F0C-3554-4679-A6D3-6528BAF67E40}"/>
                  </a:ext>
                </a:extLst>
              </p:cNvPr>
              <p:cNvCxnSpPr/>
              <p:nvPr/>
            </p:nvCxnSpPr>
            <p:spPr>
              <a:xfrm flipV="1">
                <a:off x="4924033" y="2248996"/>
                <a:ext cx="3494037" cy="20145"/>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9A94408-D848-4C7E-B6B3-2A5CEA5AAB73}"/>
                  </a:ext>
                </a:extLst>
              </p:cNvPr>
              <p:cNvCxnSpPr/>
              <p:nvPr/>
            </p:nvCxnSpPr>
            <p:spPr>
              <a:xfrm>
                <a:off x="4909745" y="4057731"/>
                <a:ext cx="36576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448C44A-486F-4464-BE35-D65D296159B5}"/>
                  </a:ext>
                </a:extLst>
              </p:cNvPr>
              <p:cNvCxnSpPr/>
              <p:nvPr/>
            </p:nvCxnSpPr>
            <p:spPr>
              <a:xfrm flipH="1">
                <a:off x="6833699" y="3950526"/>
                <a:ext cx="5603" cy="6667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3A39F-F111-430F-B26C-57EB9172B9EA}"/>
                  </a:ext>
                </a:extLst>
              </p:cNvPr>
              <p:cNvCxnSpPr/>
              <p:nvPr/>
            </p:nvCxnSpPr>
            <p:spPr>
              <a:xfrm flipV="1">
                <a:off x="5231958" y="3291310"/>
                <a:ext cx="3186112" cy="9104"/>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2AA4BD8-BF45-4B3D-8E0D-73B7875FBB8E}"/>
                  </a:ext>
                </a:extLst>
              </p:cNvPr>
              <p:cNvCxnSpPr/>
              <p:nvPr/>
            </p:nvCxnSpPr>
            <p:spPr>
              <a:xfrm>
                <a:off x="5201626" y="4900288"/>
                <a:ext cx="77055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3FD586-851A-41AB-A6D7-FBCBE3E1EDC5}"/>
                  </a:ext>
                </a:extLst>
              </p:cNvPr>
              <p:cNvCxnSpPr/>
              <p:nvPr/>
            </p:nvCxnSpPr>
            <p:spPr>
              <a:xfrm flipH="1">
                <a:off x="5972176" y="4243387"/>
                <a:ext cx="0" cy="138588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2E99381-7DF8-47E8-827E-3A0526067544}"/>
                  </a:ext>
                </a:extLst>
              </p:cNvPr>
              <p:cNvCxnSpPr/>
              <p:nvPr/>
            </p:nvCxnSpPr>
            <p:spPr>
              <a:xfrm flipV="1">
                <a:off x="4938321" y="2248996"/>
                <a:ext cx="0" cy="1827677"/>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9FE4890-E81F-412B-9A57-83B30645FA5D}"/>
                  </a:ext>
                </a:extLst>
              </p:cNvPr>
              <p:cNvCxnSpPr/>
              <p:nvPr/>
            </p:nvCxnSpPr>
            <p:spPr>
              <a:xfrm>
                <a:off x="6807071" y="3964814"/>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08BD3A7-633D-4027-B02C-29B29590702C}"/>
                  </a:ext>
                </a:extLst>
              </p:cNvPr>
              <p:cNvCxnSpPr/>
              <p:nvPr/>
            </p:nvCxnSpPr>
            <p:spPr>
              <a:xfrm>
                <a:off x="5939328" y="4257675"/>
                <a:ext cx="89997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8BA9BC-8775-4C16-8879-35DA49E4A528}"/>
                  </a:ext>
                </a:extLst>
              </p:cNvPr>
              <p:cNvCxnSpPr/>
              <p:nvPr/>
            </p:nvCxnSpPr>
            <p:spPr>
              <a:xfrm>
                <a:off x="6819411" y="4602988"/>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FE35768-EACF-445B-8003-0BB85702C63C}"/>
                  </a:ext>
                </a:extLst>
              </p:cNvPr>
              <p:cNvCxnSpPr/>
              <p:nvPr/>
            </p:nvCxnSpPr>
            <p:spPr>
              <a:xfrm flipH="1">
                <a:off x="7943851" y="5267389"/>
                <a:ext cx="0" cy="747649"/>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ACF6E09-9BF9-413F-A142-8B994550FBB0}"/>
                  </a:ext>
                </a:extLst>
              </p:cNvPr>
              <p:cNvCxnSpPr/>
              <p:nvPr/>
            </p:nvCxnSpPr>
            <p:spPr>
              <a:xfrm>
                <a:off x="5948013" y="5614987"/>
                <a:ext cx="2010126" cy="1193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9BB802C-6EBB-404E-8108-CCC4A436224A}"/>
                  </a:ext>
                </a:extLst>
              </p:cNvPr>
              <p:cNvCxnSpPr/>
              <p:nvPr/>
            </p:nvCxnSpPr>
            <p:spPr>
              <a:xfrm flipV="1">
                <a:off x="7915275" y="5279327"/>
                <a:ext cx="488507"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1A0FB6A-5798-447A-A370-2B9A3AD46420}"/>
                  </a:ext>
                </a:extLst>
              </p:cNvPr>
              <p:cNvCxnSpPr/>
              <p:nvPr/>
            </p:nvCxnSpPr>
            <p:spPr>
              <a:xfrm flipV="1">
                <a:off x="7915274" y="6015038"/>
                <a:ext cx="488507"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FAFCA91E-2C4A-4CEC-9591-18045B610DBD}"/>
                </a:ext>
              </a:extLst>
            </p:cNvPr>
            <p:cNvSpPr/>
            <p:nvPr/>
          </p:nvSpPr>
          <p:spPr>
            <a:xfrm>
              <a:off x="4245707" y="176735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4" name="Oval 53">
              <a:extLst>
                <a:ext uri="{FF2B5EF4-FFF2-40B4-BE49-F238E27FC236}">
                  <a16:creationId xmlns:a16="http://schemas.microsoft.com/office/drawing/2014/main" id="{D3BD89FC-68F1-4925-AE7D-EDFDF1629A75}"/>
                </a:ext>
              </a:extLst>
            </p:cNvPr>
            <p:cNvSpPr/>
            <p:nvPr/>
          </p:nvSpPr>
          <p:spPr>
            <a:xfrm>
              <a:off x="4245707" y="281877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5" name="Oval 54">
              <a:extLst>
                <a:ext uri="{FF2B5EF4-FFF2-40B4-BE49-F238E27FC236}">
                  <a16:creationId xmlns:a16="http://schemas.microsoft.com/office/drawing/2014/main" id="{061D859A-27F7-454B-A8AC-8286561EE0EB}"/>
                </a:ext>
              </a:extLst>
            </p:cNvPr>
            <p:cNvSpPr/>
            <p:nvPr/>
          </p:nvSpPr>
          <p:spPr>
            <a:xfrm>
              <a:off x="4245707" y="346888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7" name="Oval 56">
              <a:extLst>
                <a:ext uri="{FF2B5EF4-FFF2-40B4-BE49-F238E27FC236}">
                  <a16:creationId xmlns:a16="http://schemas.microsoft.com/office/drawing/2014/main" id="{45871F04-9D42-473C-B4CA-2BAE7F707CA5}"/>
                </a:ext>
              </a:extLst>
            </p:cNvPr>
            <p:cNvSpPr/>
            <p:nvPr/>
          </p:nvSpPr>
          <p:spPr>
            <a:xfrm>
              <a:off x="4245707" y="404899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9" name="Oval 58">
              <a:extLst>
                <a:ext uri="{FF2B5EF4-FFF2-40B4-BE49-F238E27FC236}">
                  <a16:creationId xmlns:a16="http://schemas.microsoft.com/office/drawing/2014/main" id="{14F02236-4F23-438E-9F9B-F607806CBF58}"/>
                </a:ext>
              </a:extLst>
            </p:cNvPr>
            <p:cNvSpPr/>
            <p:nvPr/>
          </p:nvSpPr>
          <p:spPr>
            <a:xfrm>
              <a:off x="4245707" y="48220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0" name="Oval 59">
              <a:extLst>
                <a:ext uri="{FF2B5EF4-FFF2-40B4-BE49-F238E27FC236}">
                  <a16:creationId xmlns:a16="http://schemas.microsoft.com/office/drawing/2014/main" id="{52C2DC0A-1C8D-4E1C-8FB3-BC0803470B10}"/>
                </a:ext>
              </a:extLst>
            </p:cNvPr>
            <p:cNvSpPr/>
            <p:nvPr/>
          </p:nvSpPr>
          <p:spPr>
            <a:xfrm>
              <a:off x="4245707" y="551289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grpSp>
      <p:sp>
        <p:nvSpPr>
          <p:cNvPr id="82" name="TextBox 81">
            <a:extLst>
              <a:ext uri="{FF2B5EF4-FFF2-40B4-BE49-F238E27FC236}">
                <a16:creationId xmlns:a16="http://schemas.microsoft.com/office/drawing/2014/main" id="{9777DBA7-0B07-423E-A8E6-3B4D47041327}"/>
              </a:ext>
            </a:extLst>
          </p:cNvPr>
          <p:cNvSpPr txBox="1"/>
          <p:nvPr/>
        </p:nvSpPr>
        <p:spPr>
          <a:xfrm>
            <a:off x="2153614" y="2022609"/>
            <a:ext cx="495649" cy="461665"/>
          </a:xfrm>
          <a:prstGeom prst="rect">
            <a:avLst/>
          </a:prstGeom>
          <a:noFill/>
        </p:spPr>
        <p:txBody>
          <a:bodyPr wrap="none" rtlCol="0">
            <a:spAutoFit/>
          </a:bodyPr>
          <a:lstStyle/>
          <a:p>
            <a:r>
              <a:rPr lang="en-US" sz="2400" dirty="0"/>
              <a:t>10</a:t>
            </a:r>
          </a:p>
        </p:txBody>
      </p:sp>
      <p:sp>
        <p:nvSpPr>
          <p:cNvPr id="83" name="TextBox 82">
            <a:extLst>
              <a:ext uri="{FF2B5EF4-FFF2-40B4-BE49-F238E27FC236}">
                <a16:creationId xmlns:a16="http://schemas.microsoft.com/office/drawing/2014/main" id="{1251FC75-2788-4445-A384-1E6025D809CC}"/>
              </a:ext>
            </a:extLst>
          </p:cNvPr>
          <p:cNvSpPr txBox="1"/>
          <p:nvPr/>
        </p:nvSpPr>
        <p:spPr>
          <a:xfrm>
            <a:off x="2231359" y="3065173"/>
            <a:ext cx="340158" cy="461665"/>
          </a:xfrm>
          <a:prstGeom prst="rect">
            <a:avLst/>
          </a:prstGeom>
          <a:noFill/>
        </p:spPr>
        <p:txBody>
          <a:bodyPr wrap="none" rtlCol="0">
            <a:spAutoFit/>
          </a:bodyPr>
          <a:lstStyle/>
          <a:p>
            <a:r>
              <a:rPr lang="en-US" sz="2400" dirty="0"/>
              <a:t>8</a:t>
            </a:r>
          </a:p>
        </p:txBody>
      </p:sp>
      <p:sp>
        <p:nvSpPr>
          <p:cNvPr id="84" name="TextBox 83">
            <a:extLst>
              <a:ext uri="{FF2B5EF4-FFF2-40B4-BE49-F238E27FC236}">
                <a16:creationId xmlns:a16="http://schemas.microsoft.com/office/drawing/2014/main" id="{51C9B1C1-E463-4163-B3B4-1DC7A93B5147}"/>
              </a:ext>
            </a:extLst>
          </p:cNvPr>
          <p:cNvSpPr txBox="1"/>
          <p:nvPr/>
        </p:nvSpPr>
        <p:spPr>
          <a:xfrm>
            <a:off x="3341423" y="3654981"/>
            <a:ext cx="340158" cy="461665"/>
          </a:xfrm>
          <a:prstGeom prst="rect">
            <a:avLst/>
          </a:prstGeom>
          <a:noFill/>
        </p:spPr>
        <p:txBody>
          <a:bodyPr wrap="none" rtlCol="0">
            <a:spAutoFit/>
          </a:bodyPr>
          <a:lstStyle/>
          <a:p>
            <a:r>
              <a:rPr lang="en-US" sz="2400" dirty="0"/>
              <a:t>4</a:t>
            </a:r>
          </a:p>
        </p:txBody>
      </p:sp>
      <p:sp>
        <p:nvSpPr>
          <p:cNvPr id="85" name="TextBox 84">
            <a:extLst>
              <a:ext uri="{FF2B5EF4-FFF2-40B4-BE49-F238E27FC236}">
                <a16:creationId xmlns:a16="http://schemas.microsoft.com/office/drawing/2014/main" id="{AB47195B-F3DC-484E-AF76-4416BE82E68E}"/>
              </a:ext>
            </a:extLst>
          </p:cNvPr>
          <p:cNvSpPr txBox="1"/>
          <p:nvPr/>
        </p:nvSpPr>
        <p:spPr>
          <a:xfrm>
            <a:off x="3341423" y="4341858"/>
            <a:ext cx="340158" cy="461665"/>
          </a:xfrm>
          <a:prstGeom prst="rect">
            <a:avLst/>
          </a:prstGeom>
          <a:noFill/>
        </p:spPr>
        <p:txBody>
          <a:bodyPr wrap="none" rtlCol="0">
            <a:spAutoFit/>
          </a:bodyPr>
          <a:lstStyle/>
          <a:p>
            <a:r>
              <a:rPr lang="en-US" sz="2400" dirty="0"/>
              <a:t>4</a:t>
            </a:r>
          </a:p>
        </p:txBody>
      </p:sp>
      <p:sp>
        <p:nvSpPr>
          <p:cNvPr id="86" name="TextBox 85">
            <a:extLst>
              <a:ext uri="{FF2B5EF4-FFF2-40B4-BE49-F238E27FC236}">
                <a16:creationId xmlns:a16="http://schemas.microsoft.com/office/drawing/2014/main" id="{2DDE4D5F-FFE1-423A-84BF-2CE1EB314411}"/>
              </a:ext>
            </a:extLst>
          </p:cNvPr>
          <p:cNvSpPr txBox="1"/>
          <p:nvPr/>
        </p:nvSpPr>
        <p:spPr>
          <a:xfrm>
            <a:off x="3763535" y="5060877"/>
            <a:ext cx="340158" cy="461665"/>
          </a:xfrm>
          <a:prstGeom prst="rect">
            <a:avLst/>
          </a:prstGeom>
          <a:noFill/>
        </p:spPr>
        <p:txBody>
          <a:bodyPr wrap="none" rtlCol="0">
            <a:spAutoFit/>
          </a:bodyPr>
          <a:lstStyle/>
          <a:p>
            <a:r>
              <a:rPr lang="en-US" sz="2400" dirty="0"/>
              <a:t>1</a:t>
            </a:r>
          </a:p>
        </p:txBody>
      </p:sp>
      <p:sp>
        <p:nvSpPr>
          <p:cNvPr id="87" name="TextBox 86">
            <a:extLst>
              <a:ext uri="{FF2B5EF4-FFF2-40B4-BE49-F238E27FC236}">
                <a16:creationId xmlns:a16="http://schemas.microsoft.com/office/drawing/2014/main" id="{64D44EBC-F709-4B62-A2B8-4212892482F9}"/>
              </a:ext>
            </a:extLst>
          </p:cNvPr>
          <p:cNvSpPr txBox="1"/>
          <p:nvPr/>
        </p:nvSpPr>
        <p:spPr>
          <a:xfrm>
            <a:off x="3790555" y="5796587"/>
            <a:ext cx="340158" cy="461665"/>
          </a:xfrm>
          <a:prstGeom prst="rect">
            <a:avLst/>
          </a:prstGeom>
          <a:noFill/>
        </p:spPr>
        <p:txBody>
          <a:bodyPr wrap="none" rtlCol="0">
            <a:spAutoFit/>
          </a:bodyPr>
          <a:lstStyle/>
          <a:p>
            <a:r>
              <a:rPr lang="en-US" sz="2400" dirty="0"/>
              <a:t>1</a:t>
            </a:r>
          </a:p>
        </p:txBody>
      </p:sp>
      <p:sp>
        <p:nvSpPr>
          <p:cNvPr id="88" name="TextBox 87">
            <a:extLst>
              <a:ext uri="{FF2B5EF4-FFF2-40B4-BE49-F238E27FC236}">
                <a16:creationId xmlns:a16="http://schemas.microsoft.com/office/drawing/2014/main" id="{4D0046A9-ECD1-4B7D-A7EF-B7B74507EBC3}"/>
              </a:ext>
            </a:extLst>
          </p:cNvPr>
          <p:cNvSpPr txBox="1"/>
          <p:nvPr/>
        </p:nvSpPr>
        <p:spPr>
          <a:xfrm>
            <a:off x="2462405" y="5391876"/>
            <a:ext cx="340158" cy="461665"/>
          </a:xfrm>
          <a:prstGeom prst="rect">
            <a:avLst/>
          </a:prstGeom>
          <a:noFill/>
        </p:spPr>
        <p:txBody>
          <a:bodyPr wrap="none" rtlCol="0">
            <a:spAutoFit/>
          </a:bodyPr>
          <a:lstStyle/>
          <a:p>
            <a:r>
              <a:rPr lang="en-US" sz="2400" dirty="0"/>
              <a:t>6</a:t>
            </a:r>
          </a:p>
        </p:txBody>
      </p:sp>
      <p:sp>
        <p:nvSpPr>
          <p:cNvPr id="89" name="TextBox 88">
            <a:extLst>
              <a:ext uri="{FF2B5EF4-FFF2-40B4-BE49-F238E27FC236}">
                <a16:creationId xmlns:a16="http://schemas.microsoft.com/office/drawing/2014/main" id="{268B2D24-E12F-4B0C-9491-AEAEC6AE894F}"/>
              </a:ext>
            </a:extLst>
          </p:cNvPr>
          <p:cNvSpPr txBox="1"/>
          <p:nvPr/>
        </p:nvSpPr>
        <p:spPr>
          <a:xfrm>
            <a:off x="1194585" y="4676191"/>
            <a:ext cx="340158" cy="461665"/>
          </a:xfrm>
          <a:prstGeom prst="rect">
            <a:avLst/>
          </a:prstGeom>
          <a:noFill/>
        </p:spPr>
        <p:txBody>
          <a:bodyPr wrap="none" rtlCol="0">
            <a:spAutoFit/>
          </a:bodyPr>
          <a:lstStyle/>
          <a:p>
            <a:r>
              <a:rPr lang="en-US" sz="2400" dirty="0"/>
              <a:t>2</a:t>
            </a:r>
          </a:p>
        </p:txBody>
      </p:sp>
      <p:sp>
        <p:nvSpPr>
          <p:cNvPr id="90" name="TextBox 89">
            <a:extLst>
              <a:ext uri="{FF2B5EF4-FFF2-40B4-BE49-F238E27FC236}">
                <a16:creationId xmlns:a16="http://schemas.microsoft.com/office/drawing/2014/main" id="{2DC25D29-5210-413A-97B3-62050DC69BBB}"/>
              </a:ext>
            </a:extLst>
          </p:cNvPr>
          <p:cNvSpPr txBox="1"/>
          <p:nvPr/>
        </p:nvSpPr>
        <p:spPr>
          <a:xfrm>
            <a:off x="707765" y="3816000"/>
            <a:ext cx="340158" cy="461665"/>
          </a:xfrm>
          <a:prstGeom prst="rect">
            <a:avLst/>
          </a:prstGeom>
          <a:noFill/>
        </p:spPr>
        <p:txBody>
          <a:bodyPr wrap="none" rtlCol="0">
            <a:spAutoFit/>
          </a:bodyPr>
          <a:lstStyle/>
          <a:p>
            <a:r>
              <a:rPr lang="en-US" sz="2400" dirty="0"/>
              <a:t>1</a:t>
            </a:r>
          </a:p>
        </p:txBody>
      </p:sp>
      <p:sp>
        <p:nvSpPr>
          <p:cNvPr id="93" name="TextBox 92">
            <a:extLst>
              <a:ext uri="{FF2B5EF4-FFF2-40B4-BE49-F238E27FC236}">
                <a16:creationId xmlns:a16="http://schemas.microsoft.com/office/drawing/2014/main" id="{8654ACB7-1540-4C0B-B29F-675A9036276B}"/>
              </a:ext>
            </a:extLst>
          </p:cNvPr>
          <p:cNvSpPr txBox="1"/>
          <p:nvPr/>
        </p:nvSpPr>
        <p:spPr>
          <a:xfrm>
            <a:off x="1986294" y="4000124"/>
            <a:ext cx="340158" cy="461665"/>
          </a:xfrm>
          <a:prstGeom prst="rect">
            <a:avLst/>
          </a:prstGeom>
          <a:noFill/>
        </p:spPr>
        <p:txBody>
          <a:bodyPr wrap="none" rtlCol="0">
            <a:spAutoFit/>
          </a:bodyPr>
          <a:lstStyle/>
          <a:p>
            <a:r>
              <a:rPr lang="en-US" sz="2400" dirty="0"/>
              <a:t>2</a:t>
            </a:r>
          </a:p>
        </p:txBody>
      </p:sp>
      <p:sp>
        <p:nvSpPr>
          <p:cNvPr id="94" name="Rectangle 93">
            <a:extLst>
              <a:ext uri="{FF2B5EF4-FFF2-40B4-BE49-F238E27FC236}">
                <a16:creationId xmlns:a16="http://schemas.microsoft.com/office/drawing/2014/main" id="{1ED9E382-9235-4257-89C7-1FAC301CB125}"/>
              </a:ext>
            </a:extLst>
          </p:cNvPr>
          <p:cNvSpPr/>
          <p:nvPr/>
        </p:nvSpPr>
        <p:spPr>
          <a:xfrm>
            <a:off x="5735210" y="5060877"/>
            <a:ext cx="6392736" cy="523220"/>
          </a:xfrm>
          <a:prstGeom prst="rect">
            <a:avLst/>
          </a:prstGeom>
        </p:spPr>
        <p:txBody>
          <a:bodyPr wrap="square">
            <a:spAutoFit/>
          </a:bodyPr>
          <a:lstStyle/>
          <a:p>
            <a:r>
              <a:rPr lang="en-US" sz="2800" b="1" dirty="0"/>
              <a:t>What do these numbers mean?</a:t>
            </a:r>
            <a:endParaRPr lang="en-US" sz="2800" dirty="0">
              <a:sym typeface="Wingdings" panose="05000000000000000000" pitchFamily="2" charset="2"/>
            </a:endParaRPr>
          </a:p>
        </p:txBody>
      </p:sp>
    </p:spTree>
    <p:extLst>
      <p:ext uri="{BB962C8B-B14F-4D97-AF65-F5344CB8AC3E}">
        <p14:creationId xmlns:p14="http://schemas.microsoft.com/office/powerpoint/2010/main" val="24386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8A6F-9E55-8242-AE35-0BAE442E9255}"/>
              </a:ext>
            </a:extLst>
          </p:cNvPr>
          <p:cNvSpPr>
            <a:spLocks noGrp="1"/>
          </p:cNvSpPr>
          <p:nvPr>
            <p:ph type="title"/>
          </p:nvPr>
        </p:nvSpPr>
        <p:spPr>
          <a:xfrm>
            <a:off x="457200" y="138703"/>
            <a:ext cx="10515600" cy="1325563"/>
          </a:xfrm>
        </p:spPr>
        <p:txBody>
          <a:bodyPr>
            <a:normAutofit/>
          </a:bodyPr>
          <a:lstStyle/>
          <a:p>
            <a:r>
              <a:rPr lang="en-US" sz="5400" dirty="0">
                <a:latin typeface="Helvetica" pitchFamily="2" charset="0"/>
              </a:rPr>
              <a:t>R based</a:t>
            </a:r>
          </a:p>
        </p:txBody>
      </p:sp>
      <p:sp>
        <p:nvSpPr>
          <p:cNvPr id="3" name="Content Placeholder 2">
            <a:extLst>
              <a:ext uri="{FF2B5EF4-FFF2-40B4-BE49-F238E27FC236}">
                <a16:creationId xmlns:a16="http://schemas.microsoft.com/office/drawing/2014/main" id="{5ABA70B4-B175-B54C-AAE9-B546420C805F}"/>
              </a:ext>
            </a:extLst>
          </p:cNvPr>
          <p:cNvSpPr>
            <a:spLocks noGrp="1"/>
          </p:cNvSpPr>
          <p:nvPr>
            <p:ph idx="1"/>
          </p:nvPr>
        </p:nvSpPr>
        <p:spPr/>
        <p:txBody>
          <a:bodyPr>
            <a:normAutofit/>
          </a:bodyPr>
          <a:lstStyle/>
          <a:p>
            <a:pPr marL="457200" lvl="1" indent="0">
              <a:buNone/>
            </a:pPr>
            <a:r>
              <a:rPr lang="en-US" sz="2800" dirty="0">
                <a:latin typeface="Helvetica" pitchFamily="2" charset="0"/>
              </a:rPr>
              <a:t>“Demo/</a:t>
            </a:r>
            <a:r>
              <a:rPr lang="en-US" sz="2800" dirty="0" err="1">
                <a:latin typeface="Helvetica" pitchFamily="2" charset="0"/>
              </a:rPr>
              <a:t>Rbased</a:t>
            </a:r>
            <a:r>
              <a:rPr lang="en-US" sz="2800" dirty="0">
                <a:latin typeface="Helvetica" pitchFamily="2" charset="0"/>
              </a:rPr>
              <a:t>/</a:t>
            </a:r>
            <a:r>
              <a:rPr lang="en-US" sz="2800" dirty="0" err="1">
                <a:latin typeface="Helvetica" pitchFamily="2" charset="0"/>
              </a:rPr>
              <a:t>CrashCourse</a:t>
            </a:r>
            <a:r>
              <a:rPr lang="en-US" sz="2800" dirty="0">
                <a:latin typeface="Helvetica" pitchFamily="2" charset="0"/>
              </a:rPr>
              <a:t>/CrashCourse_2020.Rproj”</a:t>
            </a:r>
          </a:p>
          <a:p>
            <a:pPr lvl="2"/>
            <a:r>
              <a:rPr lang="en-US" sz="2400" dirty="0">
                <a:latin typeface="Helvetica" pitchFamily="2" charset="0"/>
              </a:rPr>
              <a:t>Navigate to </a:t>
            </a:r>
            <a:r>
              <a:rPr lang="en-US" sz="2400" dirty="0" err="1">
                <a:latin typeface="Helvetica" pitchFamily="2" charset="0"/>
              </a:rPr>
              <a:t>Phylogenetic_Diversity.R</a:t>
            </a:r>
            <a:endParaRPr lang="en-US" sz="3200" dirty="0">
              <a:latin typeface="Helvetica" pitchFamily="2" charset="0"/>
            </a:endParaRPr>
          </a:p>
        </p:txBody>
      </p:sp>
    </p:spTree>
    <p:extLst>
      <p:ext uri="{BB962C8B-B14F-4D97-AF65-F5344CB8AC3E}">
        <p14:creationId xmlns:p14="http://schemas.microsoft.com/office/powerpoint/2010/main" val="1763710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737351-276D-8247-96E3-F014ACBF643F}"/>
              </a:ext>
            </a:extLst>
          </p:cNvPr>
          <p:cNvSpPr txBox="1">
            <a:spLocks/>
          </p:cNvSpPr>
          <p:nvPr/>
        </p:nvSpPr>
        <p:spPr>
          <a:xfrm>
            <a:off x="457200" y="169528"/>
            <a:ext cx="1051560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latin typeface="Helvetica" pitchFamily="2" charset="0"/>
              </a:rPr>
              <a:t>Phylogenetic Diversity Calculations</a:t>
            </a:r>
            <a:endParaRPr lang="en-US" sz="5400" dirty="0">
              <a:latin typeface="Helvetica" pitchFamily="2" charset="0"/>
            </a:endParaRPr>
          </a:p>
        </p:txBody>
      </p:sp>
      <p:sp>
        <p:nvSpPr>
          <p:cNvPr id="40" name="Rectangle 39">
            <a:extLst>
              <a:ext uri="{FF2B5EF4-FFF2-40B4-BE49-F238E27FC236}">
                <a16:creationId xmlns:a16="http://schemas.microsoft.com/office/drawing/2014/main" id="{157C3715-1173-4F85-B945-A9EB26685CD5}"/>
              </a:ext>
            </a:extLst>
          </p:cNvPr>
          <p:cNvSpPr/>
          <p:nvPr/>
        </p:nvSpPr>
        <p:spPr>
          <a:xfrm>
            <a:off x="7938069" y="3053927"/>
            <a:ext cx="2657215" cy="954107"/>
          </a:xfrm>
          <a:prstGeom prst="rect">
            <a:avLst/>
          </a:prstGeom>
        </p:spPr>
        <p:txBody>
          <a:bodyPr wrap="square">
            <a:spAutoFit/>
          </a:bodyPr>
          <a:lstStyle/>
          <a:p>
            <a:r>
              <a:rPr lang="en-US" sz="2800" b="1" dirty="0">
                <a:solidFill>
                  <a:schemeClr val="accent1">
                    <a:lumMod val="60000"/>
                    <a:lumOff val="40000"/>
                  </a:schemeClr>
                </a:solidFill>
                <a:sym typeface="Wingdings" panose="05000000000000000000" pitchFamily="2" charset="2"/>
              </a:rPr>
              <a:t>COMMUNITY 2</a:t>
            </a:r>
          </a:p>
          <a:p>
            <a:r>
              <a:rPr lang="en-US" sz="2800" b="1" dirty="0">
                <a:solidFill>
                  <a:schemeClr val="accent1">
                    <a:lumMod val="60000"/>
                    <a:lumOff val="40000"/>
                  </a:schemeClr>
                </a:solidFill>
                <a:sym typeface="Wingdings" panose="05000000000000000000" pitchFamily="2" charset="2"/>
              </a:rPr>
              <a:t>A, C, E</a:t>
            </a:r>
          </a:p>
        </p:txBody>
      </p:sp>
      <p:sp>
        <p:nvSpPr>
          <p:cNvPr id="41" name="TextBox 40">
            <a:extLst>
              <a:ext uri="{FF2B5EF4-FFF2-40B4-BE49-F238E27FC236}">
                <a16:creationId xmlns:a16="http://schemas.microsoft.com/office/drawing/2014/main" id="{3DAE2CA5-00EF-498D-8A76-6194521C5160}"/>
              </a:ext>
            </a:extLst>
          </p:cNvPr>
          <p:cNvSpPr txBox="1"/>
          <p:nvPr/>
        </p:nvSpPr>
        <p:spPr>
          <a:xfrm>
            <a:off x="7938068" y="4148657"/>
            <a:ext cx="4089775" cy="461665"/>
          </a:xfrm>
          <a:prstGeom prst="rect">
            <a:avLst/>
          </a:prstGeom>
          <a:noFill/>
        </p:spPr>
        <p:txBody>
          <a:bodyPr wrap="square" rtlCol="0">
            <a:spAutoFit/>
          </a:bodyPr>
          <a:lstStyle/>
          <a:p>
            <a:r>
              <a:rPr lang="pt-BR" sz="2400" dirty="0"/>
              <a:t>PD</a:t>
            </a:r>
            <a:r>
              <a:rPr lang="en-US" sz="2400" dirty="0"/>
              <a:t> = 26</a:t>
            </a:r>
          </a:p>
        </p:txBody>
      </p:sp>
      <p:sp>
        <p:nvSpPr>
          <p:cNvPr id="66" name="TextBox 65">
            <a:extLst>
              <a:ext uri="{FF2B5EF4-FFF2-40B4-BE49-F238E27FC236}">
                <a16:creationId xmlns:a16="http://schemas.microsoft.com/office/drawing/2014/main" id="{07E37996-D15C-40CA-A1C1-54D6EBC3338B}"/>
              </a:ext>
            </a:extLst>
          </p:cNvPr>
          <p:cNvSpPr txBox="1"/>
          <p:nvPr/>
        </p:nvSpPr>
        <p:spPr>
          <a:xfrm>
            <a:off x="5442851" y="4148657"/>
            <a:ext cx="1048685" cy="461665"/>
          </a:xfrm>
          <a:prstGeom prst="rect">
            <a:avLst/>
          </a:prstGeom>
          <a:noFill/>
        </p:spPr>
        <p:txBody>
          <a:bodyPr wrap="none" rtlCol="0">
            <a:spAutoFit/>
          </a:bodyPr>
          <a:lstStyle/>
          <a:p>
            <a:r>
              <a:rPr lang="pt-BR" sz="2400" dirty="0"/>
              <a:t>PD</a:t>
            </a:r>
            <a:r>
              <a:rPr lang="en-US" sz="2400" dirty="0"/>
              <a:t> = 2 </a:t>
            </a:r>
          </a:p>
        </p:txBody>
      </p:sp>
      <p:sp>
        <p:nvSpPr>
          <p:cNvPr id="67" name="Rectangle 66">
            <a:extLst>
              <a:ext uri="{FF2B5EF4-FFF2-40B4-BE49-F238E27FC236}">
                <a16:creationId xmlns:a16="http://schemas.microsoft.com/office/drawing/2014/main" id="{98EB31F7-7030-4BF3-9219-19957B99156A}"/>
              </a:ext>
            </a:extLst>
          </p:cNvPr>
          <p:cNvSpPr/>
          <p:nvPr/>
        </p:nvSpPr>
        <p:spPr>
          <a:xfrm>
            <a:off x="5440500" y="3053927"/>
            <a:ext cx="2657215" cy="954107"/>
          </a:xfrm>
          <a:prstGeom prst="rect">
            <a:avLst/>
          </a:prstGeom>
        </p:spPr>
        <p:txBody>
          <a:bodyPr wrap="square">
            <a:spAutoFit/>
          </a:bodyPr>
          <a:lstStyle/>
          <a:p>
            <a:r>
              <a:rPr lang="en-US" sz="2800" b="1" dirty="0">
                <a:solidFill>
                  <a:schemeClr val="accent1">
                    <a:lumMod val="50000"/>
                  </a:schemeClr>
                </a:solidFill>
                <a:sym typeface="Wingdings" panose="05000000000000000000" pitchFamily="2" charset="2"/>
              </a:rPr>
              <a:t>COMMUNITY 1</a:t>
            </a:r>
          </a:p>
          <a:p>
            <a:r>
              <a:rPr lang="en-US" sz="2800" b="1" dirty="0">
                <a:solidFill>
                  <a:schemeClr val="accent1">
                    <a:lumMod val="50000"/>
                  </a:schemeClr>
                </a:solidFill>
                <a:sym typeface="Wingdings" panose="05000000000000000000" pitchFamily="2" charset="2"/>
              </a:rPr>
              <a:t>E, F</a:t>
            </a:r>
          </a:p>
        </p:txBody>
      </p:sp>
      <p:grpSp>
        <p:nvGrpSpPr>
          <p:cNvPr id="49" name="Group 48">
            <a:extLst>
              <a:ext uri="{FF2B5EF4-FFF2-40B4-BE49-F238E27FC236}">
                <a16:creationId xmlns:a16="http://schemas.microsoft.com/office/drawing/2014/main" id="{D0CA313D-4139-40A7-9D61-C362DD89A383}"/>
              </a:ext>
            </a:extLst>
          </p:cNvPr>
          <p:cNvGrpSpPr/>
          <p:nvPr/>
        </p:nvGrpSpPr>
        <p:grpSpPr>
          <a:xfrm>
            <a:off x="674044" y="2204239"/>
            <a:ext cx="4028863" cy="4202733"/>
            <a:chOff x="674044" y="1767359"/>
            <a:chExt cx="4028863" cy="4202733"/>
          </a:xfrm>
        </p:grpSpPr>
        <p:grpSp>
          <p:nvGrpSpPr>
            <p:cNvPr id="51" name="Group 50">
              <a:extLst>
                <a:ext uri="{FF2B5EF4-FFF2-40B4-BE49-F238E27FC236}">
                  <a16:creationId xmlns:a16="http://schemas.microsoft.com/office/drawing/2014/main" id="{1DABD878-FB9C-4C0C-A6C9-37EAAFAC4A4A}"/>
                </a:ext>
              </a:extLst>
            </p:cNvPr>
            <p:cNvGrpSpPr/>
            <p:nvPr/>
          </p:nvGrpSpPr>
          <p:grpSpPr>
            <a:xfrm>
              <a:off x="674044" y="1995959"/>
              <a:ext cx="3517010" cy="3766042"/>
              <a:chOff x="4909745" y="2248996"/>
              <a:chExt cx="3517010" cy="3766042"/>
            </a:xfrm>
          </p:grpSpPr>
          <p:cxnSp>
            <p:nvCxnSpPr>
              <p:cNvPr id="62" name="Straight Connector 61">
                <a:extLst>
                  <a:ext uri="{FF2B5EF4-FFF2-40B4-BE49-F238E27FC236}">
                    <a16:creationId xmlns:a16="http://schemas.microsoft.com/office/drawing/2014/main" id="{31ACC60C-5850-48E0-A73F-44BA97D12D87}"/>
                  </a:ext>
                </a:extLst>
              </p:cNvPr>
              <p:cNvCxnSpPr/>
              <p:nvPr/>
            </p:nvCxnSpPr>
            <p:spPr>
              <a:xfrm flipH="1">
                <a:off x="5246246" y="3271838"/>
                <a:ext cx="0" cy="16573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EB0F0C-3554-4679-A6D3-6528BAF67E40}"/>
                  </a:ext>
                </a:extLst>
              </p:cNvPr>
              <p:cNvCxnSpPr/>
              <p:nvPr/>
            </p:nvCxnSpPr>
            <p:spPr>
              <a:xfrm flipV="1">
                <a:off x="4924033" y="2248996"/>
                <a:ext cx="3494037" cy="20145"/>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9A94408-D848-4C7E-B6B3-2A5CEA5AAB73}"/>
                  </a:ext>
                </a:extLst>
              </p:cNvPr>
              <p:cNvCxnSpPr/>
              <p:nvPr/>
            </p:nvCxnSpPr>
            <p:spPr>
              <a:xfrm>
                <a:off x="4909745" y="4057731"/>
                <a:ext cx="36576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448C44A-486F-4464-BE35-D65D296159B5}"/>
                  </a:ext>
                </a:extLst>
              </p:cNvPr>
              <p:cNvCxnSpPr/>
              <p:nvPr/>
            </p:nvCxnSpPr>
            <p:spPr>
              <a:xfrm flipH="1">
                <a:off x="6833699" y="3950526"/>
                <a:ext cx="5603" cy="6667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923A39F-F111-430F-B26C-57EB9172B9EA}"/>
                  </a:ext>
                </a:extLst>
              </p:cNvPr>
              <p:cNvCxnSpPr/>
              <p:nvPr/>
            </p:nvCxnSpPr>
            <p:spPr>
              <a:xfrm flipV="1">
                <a:off x="5231958" y="3291310"/>
                <a:ext cx="3186112" cy="9104"/>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2AA4BD8-BF45-4B3D-8E0D-73B7875FBB8E}"/>
                  </a:ext>
                </a:extLst>
              </p:cNvPr>
              <p:cNvCxnSpPr/>
              <p:nvPr/>
            </p:nvCxnSpPr>
            <p:spPr>
              <a:xfrm>
                <a:off x="5201626" y="4900288"/>
                <a:ext cx="77055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3FD586-851A-41AB-A6D7-FBCBE3E1EDC5}"/>
                  </a:ext>
                </a:extLst>
              </p:cNvPr>
              <p:cNvCxnSpPr/>
              <p:nvPr/>
            </p:nvCxnSpPr>
            <p:spPr>
              <a:xfrm flipH="1">
                <a:off x="5972176" y="4243387"/>
                <a:ext cx="0" cy="138588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2E99381-7DF8-47E8-827E-3A0526067544}"/>
                  </a:ext>
                </a:extLst>
              </p:cNvPr>
              <p:cNvCxnSpPr/>
              <p:nvPr/>
            </p:nvCxnSpPr>
            <p:spPr>
              <a:xfrm flipV="1">
                <a:off x="4938321" y="2248996"/>
                <a:ext cx="0" cy="1827677"/>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9FE4890-E81F-412B-9A57-83B30645FA5D}"/>
                  </a:ext>
                </a:extLst>
              </p:cNvPr>
              <p:cNvCxnSpPr/>
              <p:nvPr/>
            </p:nvCxnSpPr>
            <p:spPr>
              <a:xfrm>
                <a:off x="6807071" y="3964814"/>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08BD3A7-633D-4027-B02C-29B29590702C}"/>
                  </a:ext>
                </a:extLst>
              </p:cNvPr>
              <p:cNvCxnSpPr/>
              <p:nvPr/>
            </p:nvCxnSpPr>
            <p:spPr>
              <a:xfrm>
                <a:off x="5939328" y="4257675"/>
                <a:ext cx="89997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8BA9BC-8775-4C16-8879-35DA49E4A528}"/>
                  </a:ext>
                </a:extLst>
              </p:cNvPr>
              <p:cNvCxnSpPr/>
              <p:nvPr/>
            </p:nvCxnSpPr>
            <p:spPr>
              <a:xfrm>
                <a:off x="6819411" y="4602988"/>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FE35768-EACF-445B-8003-0BB85702C63C}"/>
                  </a:ext>
                </a:extLst>
              </p:cNvPr>
              <p:cNvCxnSpPr/>
              <p:nvPr/>
            </p:nvCxnSpPr>
            <p:spPr>
              <a:xfrm flipH="1">
                <a:off x="7943851" y="5267389"/>
                <a:ext cx="0" cy="747649"/>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ACF6E09-9BF9-413F-A142-8B994550FBB0}"/>
                  </a:ext>
                </a:extLst>
              </p:cNvPr>
              <p:cNvCxnSpPr/>
              <p:nvPr/>
            </p:nvCxnSpPr>
            <p:spPr>
              <a:xfrm>
                <a:off x="5948013" y="5614987"/>
                <a:ext cx="2010126" cy="1193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9BB802C-6EBB-404E-8108-CCC4A436224A}"/>
                  </a:ext>
                </a:extLst>
              </p:cNvPr>
              <p:cNvCxnSpPr/>
              <p:nvPr/>
            </p:nvCxnSpPr>
            <p:spPr>
              <a:xfrm flipV="1">
                <a:off x="7915275" y="5279327"/>
                <a:ext cx="488507"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1A0FB6A-5798-447A-A370-2B9A3AD46420}"/>
                  </a:ext>
                </a:extLst>
              </p:cNvPr>
              <p:cNvCxnSpPr/>
              <p:nvPr/>
            </p:nvCxnSpPr>
            <p:spPr>
              <a:xfrm flipV="1">
                <a:off x="7915274" y="6015038"/>
                <a:ext cx="488507"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FAFCA91E-2C4A-4CEC-9591-18045B610DBD}"/>
                </a:ext>
              </a:extLst>
            </p:cNvPr>
            <p:cNvSpPr/>
            <p:nvPr/>
          </p:nvSpPr>
          <p:spPr>
            <a:xfrm>
              <a:off x="4245707" y="176735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4" name="Oval 53">
              <a:extLst>
                <a:ext uri="{FF2B5EF4-FFF2-40B4-BE49-F238E27FC236}">
                  <a16:creationId xmlns:a16="http://schemas.microsoft.com/office/drawing/2014/main" id="{D3BD89FC-68F1-4925-AE7D-EDFDF1629A75}"/>
                </a:ext>
              </a:extLst>
            </p:cNvPr>
            <p:cNvSpPr/>
            <p:nvPr/>
          </p:nvSpPr>
          <p:spPr>
            <a:xfrm>
              <a:off x="4245707" y="281877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5" name="Oval 54">
              <a:extLst>
                <a:ext uri="{FF2B5EF4-FFF2-40B4-BE49-F238E27FC236}">
                  <a16:creationId xmlns:a16="http://schemas.microsoft.com/office/drawing/2014/main" id="{061D859A-27F7-454B-A8AC-8286561EE0EB}"/>
                </a:ext>
              </a:extLst>
            </p:cNvPr>
            <p:cNvSpPr/>
            <p:nvPr/>
          </p:nvSpPr>
          <p:spPr>
            <a:xfrm>
              <a:off x="4245707" y="346888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7" name="Oval 56">
              <a:extLst>
                <a:ext uri="{FF2B5EF4-FFF2-40B4-BE49-F238E27FC236}">
                  <a16:creationId xmlns:a16="http://schemas.microsoft.com/office/drawing/2014/main" id="{45871F04-9D42-473C-B4CA-2BAE7F707CA5}"/>
                </a:ext>
              </a:extLst>
            </p:cNvPr>
            <p:cNvSpPr/>
            <p:nvPr/>
          </p:nvSpPr>
          <p:spPr>
            <a:xfrm>
              <a:off x="4245707" y="404899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9" name="Oval 58">
              <a:extLst>
                <a:ext uri="{FF2B5EF4-FFF2-40B4-BE49-F238E27FC236}">
                  <a16:creationId xmlns:a16="http://schemas.microsoft.com/office/drawing/2014/main" id="{14F02236-4F23-438E-9F9B-F607806CBF58}"/>
                </a:ext>
              </a:extLst>
            </p:cNvPr>
            <p:cNvSpPr/>
            <p:nvPr/>
          </p:nvSpPr>
          <p:spPr>
            <a:xfrm>
              <a:off x="4245707" y="48220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0" name="Oval 59">
              <a:extLst>
                <a:ext uri="{FF2B5EF4-FFF2-40B4-BE49-F238E27FC236}">
                  <a16:creationId xmlns:a16="http://schemas.microsoft.com/office/drawing/2014/main" id="{52C2DC0A-1C8D-4E1C-8FB3-BC0803470B10}"/>
                </a:ext>
              </a:extLst>
            </p:cNvPr>
            <p:cNvSpPr/>
            <p:nvPr/>
          </p:nvSpPr>
          <p:spPr>
            <a:xfrm>
              <a:off x="4245707" y="551289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grpSp>
      <p:sp>
        <p:nvSpPr>
          <p:cNvPr id="82" name="TextBox 81">
            <a:extLst>
              <a:ext uri="{FF2B5EF4-FFF2-40B4-BE49-F238E27FC236}">
                <a16:creationId xmlns:a16="http://schemas.microsoft.com/office/drawing/2014/main" id="{9777DBA7-0B07-423E-A8E6-3B4D47041327}"/>
              </a:ext>
            </a:extLst>
          </p:cNvPr>
          <p:cNvSpPr txBox="1"/>
          <p:nvPr/>
        </p:nvSpPr>
        <p:spPr>
          <a:xfrm>
            <a:off x="2153614" y="2022609"/>
            <a:ext cx="495649" cy="461665"/>
          </a:xfrm>
          <a:prstGeom prst="rect">
            <a:avLst/>
          </a:prstGeom>
          <a:noFill/>
        </p:spPr>
        <p:txBody>
          <a:bodyPr wrap="none" rtlCol="0">
            <a:spAutoFit/>
          </a:bodyPr>
          <a:lstStyle/>
          <a:p>
            <a:r>
              <a:rPr lang="en-US" sz="2400" dirty="0"/>
              <a:t>10</a:t>
            </a:r>
          </a:p>
        </p:txBody>
      </p:sp>
      <p:sp>
        <p:nvSpPr>
          <p:cNvPr id="83" name="TextBox 82">
            <a:extLst>
              <a:ext uri="{FF2B5EF4-FFF2-40B4-BE49-F238E27FC236}">
                <a16:creationId xmlns:a16="http://schemas.microsoft.com/office/drawing/2014/main" id="{1251FC75-2788-4445-A384-1E6025D809CC}"/>
              </a:ext>
            </a:extLst>
          </p:cNvPr>
          <p:cNvSpPr txBox="1"/>
          <p:nvPr/>
        </p:nvSpPr>
        <p:spPr>
          <a:xfrm>
            <a:off x="2231359" y="3065173"/>
            <a:ext cx="340158" cy="461665"/>
          </a:xfrm>
          <a:prstGeom prst="rect">
            <a:avLst/>
          </a:prstGeom>
          <a:noFill/>
        </p:spPr>
        <p:txBody>
          <a:bodyPr wrap="none" rtlCol="0">
            <a:spAutoFit/>
          </a:bodyPr>
          <a:lstStyle/>
          <a:p>
            <a:r>
              <a:rPr lang="en-US" sz="2400" dirty="0"/>
              <a:t>8</a:t>
            </a:r>
          </a:p>
        </p:txBody>
      </p:sp>
      <p:sp>
        <p:nvSpPr>
          <p:cNvPr id="84" name="TextBox 83">
            <a:extLst>
              <a:ext uri="{FF2B5EF4-FFF2-40B4-BE49-F238E27FC236}">
                <a16:creationId xmlns:a16="http://schemas.microsoft.com/office/drawing/2014/main" id="{51C9B1C1-E463-4163-B3B4-1DC7A93B5147}"/>
              </a:ext>
            </a:extLst>
          </p:cNvPr>
          <p:cNvSpPr txBox="1"/>
          <p:nvPr/>
        </p:nvSpPr>
        <p:spPr>
          <a:xfrm>
            <a:off x="3341423" y="3654981"/>
            <a:ext cx="340158" cy="461665"/>
          </a:xfrm>
          <a:prstGeom prst="rect">
            <a:avLst/>
          </a:prstGeom>
          <a:noFill/>
        </p:spPr>
        <p:txBody>
          <a:bodyPr wrap="none" rtlCol="0">
            <a:spAutoFit/>
          </a:bodyPr>
          <a:lstStyle/>
          <a:p>
            <a:r>
              <a:rPr lang="en-US" sz="2400" dirty="0"/>
              <a:t>4</a:t>
            </a:r>
          </a:p>
        </p:txBody>
      </p:sp>
      <p:sp>
        <p:nvSpPr>
          <p:cNvPr id="85" name="TextBox 84">
            <a:extLst>
              <a:ext uri="{FF2B5EF4-FFF2-40B4-BE49-F238E27FC236}">
                <a16:creationId xmlns:a16="http://schemas.microsoft.com/office/drawing/2014/main" id="{AB47195B-F3DC-484E-AF76-4416BE82E68E}"/>
              </a:ext>
            </a:extLst>
          </p:cNvPr>
          <p:cNvSpPr txBox="1"/>
          <p:nvPr/>
        </p:nvSpPr>
        <p:spPr>
          <a:xfrm>
            <a:off x="3341423" y="4341858"/>
            <a:ext cx="340158" cy="461665"/>
          </a:xfrm>
          <a:prstGeom prst="rect">
            <a:avLst/>
          </a:prstGeom>
          <a:noFill/>
        </p:spPr>
        <p:txBody>
          <a:bodyPr wrap="none" rtlCol="0">
            <a:spAutoFit/>
          </a:bodyPr>
          <a:lstStyle/>
          <a:p>
            <a:r>
              <a:rPr lang="en-US" sz="2400" dirty="0"/>
              <a:t>4</a:t>
            </a:r>
          </a:p>
        </p:txBody>
      </p:sp>
      <p:sp>
        <p:nvSpPr>
          <p:cNvPr id="86" name="TextBox 85">
            <a:extLst>
              <a:ext uri="{FF2B5EF4-FFF2-40B4-BE49-F238E27FC236}">
                <a16:creationId xmlns:a16="http://schemas.microsoft.com/office/drawing/2014/main" id="{2DDE4D5F-FFE1-423A-84BF-2CE1EB314411}"/>
              </a:ext>
            </a:extLst>
          </p:cNvPr>
          <p:cNvSpPr txBox="1"/>
          <p:nvPr/>
        </p:nvSpPr>
        <p:spPr>
          <a:xfrm>
            <a:off x="3763535" y="5060877"/>
            <a:ext cx="340158" cy="461665"/>
          </a:xfrm>
          <a:prstGeom prst="rect">
            <a:avLst/>
          </a:prstGeom>
          <a:noFill/>
        </p:spPr>
        <p:txBody>
          <a:bodyPr wrap="none" rtlCol="0">
            <a:spAutoFit/>
          </a:bodyPr>
          <a:lstStyle/>
          <a:p>
            <a:r>
              <a:rPr lang="en-US" sz="2400" dirty="0"/>
              <a:t>1</a:t>
            </a:r>
          </a:p>
        </p:txBody>
      </p:sp>
      <p:sp>
        <p:nvSpPr>
          <p:cNvPr id="87" name="TextBox 86">
            <a:extLst>
              <a:ext uri="{FF2B5EF4-FFF2-40B4-BE49-F238E27FC236}">
                <a16:creationId xmlns:a16="http://schemas.microsoft.com/office/drawing/2014/main" id="{64D44EBC-F709-4B62-A2B8-4212892482F9}"/>
              </a:ext>
            </a:extLst>
          </p:cNvPr>
          <p:cNvSpPr txBox="1"/>
          <p:nvPr/>
        </p:nvSpPr>
        <p:spPr>
          <a:xfrm>
            <a:off x="3790555" y="5796587"/>
            <a:ext cx="340158" cy="461665"/>
          </a:xfrm>
          <a:prstGeom prst="rect">
            <a:avLst/>
          </a:prstGeom>
          <a:noFill/>
        </p:spPr>
        <p:txBody>
          <a:bodyPr wrap="none" rtlCol="0">
            <a:spAutoFit/>
          </a:bodyPr>
          <a:lstStyle/>
          <a:p>
            <a:r>
              <a:rPr lang="en-US" sz="2400" dirty="0"/>
              <a:t>1</a:t>
            </a:r>
          </a:p>
        </p:txBody>
      </p:sp>
      <p:sp>
        <p:nvSpPr>
          <p:cNvPr id="88" name="TextBox 87">
            <a:extLst>
              <a:ext uri="{FF2B5EF4-FFF2-40B4-BE49-F238E27FC236}">
                <a16:creationId xmlns:a16="http://schemas.microsoft.com/office/drawing/2014/main" id="{4D0046A9-ECD1-4B7D-A7EF-B7B74507EBC3}"/>
              </a:ext>
            </a:extLst>
          </p:cNvPr>
          <p:cNvSpPr txBox="1"/>
          <p:nvPr/>
        </p:nvSpPr>
        <p:spPr>
          <a:xfrm>
            <a:off x="2462405" y="5391876"/>
            <a:ext cx="340158" cy="461665"/>
          </a:xfrm>
          <a:prstGeom prst="rect">
            <a:avLst/>
          </a:prstGeom>
          <a:noFill/>
        </p:spPr>
        <p:txBody>
          <a:bodyPr wrap="none" rtlCol="0">
            <a:spAutoFit/>
          </a:bodyPr>
          <a:lstStyle/>
          <a:p>
            <a:r>
              <a:rPr lang="en-US" sz="2400" dirty="0"/>
              <a:t>6</a:t>
            </a:r>
          </a:p>
        </p:txBody>
      </p:sp>
      <p:sp>
        <p:nvSpPr>
          <p:cNvPr id="89" name="TextBox 88">
            <a:extLst>
              <a:ext uri="{FF2B5EF4-FFF2-40B4-BE49-F238E27FC236}">
                <a16:creationId xmlns:a16="http://schemas.microsoft.com/office/drawing/2014/main" id="{268B2D24-E12F-4B0C-9491-AEAEC6AE894F}"/>
              </a:ext>
            </a:extLst>
          </p:cNvPr>
          <p:cNvSpPr txBox="1"/>
          <p:nvPr/>
        </p:nvSpPr>
        <p:spPr>
          <a:xfrm>
            <a:off x="1194585" y="4676191"/>
            <a:ext cx="340158" cy="461665"/>
          </a:xfrm>
          <a:prstGeom prst="rect">
            <a:avLst/>
          </a:prstGeom>
          <a:noFill/>
        </p:spPr>
        <p:txBody>
          <a:bodyPr wrap="none" rtlCol="0">
            <a:spAutoFit/>
          </a:bodyPr>
          <a:lstStyle/>
          <a:p>
            <a:r>
              <a:rPr lang="en-US" sz="2400" dirty="0"/>
              <a:t>2</a:t>
            </a:r>
          </a:p>
        </p:txBody>
      </p:sp>
      <p:sp>
        <p:nvSpPr>
          <p:cNvPr id="90" name="TextBox 89">
            <a:extLst>
              <a:ext uri="{FF2B5EF4-FFF2-40B4-BE49-F238E27FC236}">
                <a16:creationId xmlns:a16="http://schemas.microsoft.com/office/drawing/2014/main" id="{2DC25D29-5210-413A-97B3-62050DC69BBB}"/>
              </a:ext>
            </a:extLst>
          </p:cNvPr>
          <p:cNvSpPr txBox="1"/>
          <p:nvPr/>
        </p:nvSpPr>
        <p:spPr>
          <a:xfrm>
            <a:off x="707765" y="3816000"/>
            <a:ext cx="340158" cy="461665"/>
          </a:xfrm>
          <a:prstGeom prst="rect">
            <a:avLst/>
          </a:prstGeom>
          <a:noFill/>
        </p:spPr>
        <p:txBody>
          <a:bodyPr wrap="none" rtlCol="0">
            <a:spAutoFit/>
          </a:bodyPr>
          <a:lstStyle/>
          <a:p>
            <a:r>
              <a:rPr lang="en-US" sz="2400" dirty="0"/>
              <a:t>1</a:t>
            </a:r>
          </a:p>
        </p:txBody>
      </p:sp>
      <p:sp>
        <p:nvSpPr>
          <p:cNvPr id="93" name="TextBox 92">
            <a:extLst>
              <a:ext uri="{FF2B5EF4-FFF2-40B4-BE49-F238E27FC236}">
                <a16:creationId xmlns:a16="http://schemas.microsoft.com/office/drawing/2014/main" id="{8654ACB7-1540-4C0B-B29F-675A9036276B}"/>
              </a:ext>
            </a:extLst>
          </p:cNvPr>
          <p:cNvSpPr txBox="1"/>
          <p:nvPr/>
        </p:nvSpPr>
        <p:spPr>
          <a:xfrm>
            <a:off x="1986294" y="4000124"/>
            <a:ext cx="340158" cy="461665"/>
          </a:xfrm>
          <a:prstGeom prst="rect">
            <a:avLst/>
          </a:prstGeom>
          <a:noFill/>
        </p:spPr>
        <p:txBody>
          <a:bodyPr wrap="none" rtlCol="0">
            <a:spAutoFit/>
          </a:bodyPr>
          <a:lstStyle/>
          <a:p>
            <a:r>
              <a:rPr lang="en-US" sz="2400" dirty="0"/>
              <a:t>2</a:t>
            </a:r>
          </a:p>
        </p:txBody>
      </p:sp>
      <p:sp>
        <p:nvSpPr>
          <p:cNvPr id="94" name="Rectangle 93">
            <a:extLst>
              <a:ext uri="{FF2B5EF4-FFF2-40B4-BE49-F238E27FC236}">
                <a16:creationId xmlns:a16="http://schemas.microsoft.com/office/drawing/2014/main" id="{1ED9E382-9235-4257-89C7-1FAC301CB125}"/>
              </a:ext>
            </a:extLst>
          </p:cNvPr>
          <p:cNvSpPr/>
          <p:nvPr/>
        </p:nvSpPr>
        <p:spPr>
          <a:xfrm>
            <a:off x="5735210" y="5060877"/>
            <a:ext cx="6392736" cy="954107"/>
          </a:xfrm>
          <a:prstGeom prst="rect">
            <a:avLst/>
          </a:prstGeom>
        </p:spPr>
        <p:txBody>
          <a:bodyPr wrap="square">
            <a:spAutoFit/>
          </a:bodyPr>
          <a:lstStyle/>
          <a:p>
            <a:r>
              <a:rPr lang="en-US" sz="2800" b="1" dirty="0"/>
              <a:t>What do these numbers mean?</a:t>
            </a:r>
          </a:p>
          <a:p>
            <a:r>
              <a:rPr lang="en-US" sz="2800" b="1" dirty="0">
                <a:sym typeface="Wingdings" panose="05000000000000000000" pitchFamily="2" charset="2"/>
              </a:rPr>
              <a:t>NEED TO COMPARE TO NULL MODELS </a:t>
            </a:r>
            <a:endParaRPr lang="en-US" sz="2800" dirty="0">
              <a:sym typeface="Wingdings" panose="05000000000000000000" pitchFamily="2" charset="2"/>
            </a:endParaRPr>
          </a:p>
        </p:txBody>
      </p:sp>
    </p:spTree>
    <p:extLst>
      <p:ext uri="{BB962C8B-B14F-4D97-AF65-F5344CB8AC3E}">
        <p14:creationId xmlns:p14="http://schemas.microsoft.com/office/powerpoint/2010/main" val="1434233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33A9F90C-1BB4-4186-B06A-F63CD2A1A763}"/>
              </a:ext>
            </a:extLst>
          </p:cNvPr>
          <p:cNvGrpSpPr/>
          <p:nvPr/>
        </p:nvGrpSpPr>
        <p:grpSpPr>
          <a:xfrm rot="16200000">
            <a:off x="3302104" y="3773011"/>
            <a:ext cx="2565220" cy="2614002"/>
            <a:chOff x="674044" y="1765502"/>
            <a:chExt cx="4027021" cy="4206448"/>
          </a:xfrm>
        </p:grpSpPr>
        <p:grpSp>
          <p:nvGrpSpPr>
            <p:cNvPr id="56" name="Group 55">
              <a:extLst>
                <a:ext uri="{FF2B5EF4-FFF2-40B4-BE49-F238E27FC236}">
                  <a16:creationId xmlns:a16="http://schemas.microsoft.com/office/drawing/2014/main" id="{9F2F9A2E-F572-47C6-925B-0F8EECD32C88}"/>
                </a:ext>
              </a:extLst>
            </p:cNvPr>
            <p:cNvGrpSpPr/>
            <p:nvPr/>
          </p:nvGrpSpPr>
          <p:grpSpPr>
            <a:xfrm>
              <a:off x="674044" y="1995959"/>
              <a:ext cx="3517010" cy="3766042"/>
              <a:chOff x="4909745" y="2248996"/>
              <a:chExt cx="3517010" cy="3766042"/>
            </a:xfrm>
          </p:grpSpPr>
          <p:cxnSp>
            <p:nvCxnSpPr>
              <p:cNvPr id="63" name="Straight Connector 62">
                <a:extLst>
                  <a:ext uri="{FF2B5EF4-FFF2-40B4-BE49-F238E27FC236}">
                    <a16:creationId xmlns:a16="http://schemas.microsoft.com/office/drawing/2014/main" id="{D773C315-F93B-4CE7-BBCB-D9A881D41341}"/>
                  </a:ext>
                </a:extLst>
              </p:cNvPr>
              <p:cNvCxnSpPr/>
              <p:nvPr/>
            </p:nvCxnSpPr>
            <p:spPr>
              <a:xfrm flipH="1">
                <a:off x="5246246" y="3271838"/>
                <a:ext cx="0" cy="16573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048EC0-3CF4-4A9B-804D-CAD3B57A9FCC}"/>
                  </a:ext>
                </a:extLst>
              </p:cNvPr>
              <p:cNvCxnSpPr/>
              <p:nvPr/>
            </p:nvCxnSpPr>
            <p:spPr>
              <a:xfrm flipV="1">
                <a:off x="4924033" y="2248996"/>
                <a:ext cx="3494037" cy="20145"/>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40E3C9E-083C-4312-8824-584B849FCB22}"/>
                  </a:ext>
                </a:extLst>
              </p:cNvPr>
              <p:cNvCxnSpPr/>
              <p:nvPr/>
            </p:nvCxnSpPr>
            <p:spPr>
              <a:xfrm>
                <a:off x="4909745" y="4057731"/>
                <a:ext cx="36576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18F202F-FD4E-4953-B7A4-F9616A3C1E7D}"/>
                  </a:ext>
                </a:extLst>
              </p:cNvPr>
              <p:cNvCxnSpPr/>
              <p:nvPr/>
            </p:nvCxnSpPr>
            <p:spPr>
              <a:xfrm flipH="1">
                <a:off x="6833699" y="3950526"/>
                <a:ext cx="5603" cy="6667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F026E21-6E93-4C88-84BD-A7731A701790}"/>
                  </a:ext>
                </a:extLst>
              </p:cNvPr>
              <p:cNvCxnSpPr/>
              <p:nvPr/>
            </p:nvCxnSpPr>
            <p:spPr>
              <a:xfrm flipV="1">
                <a:off x="5231958" y="3291310"/>
                <a:ext cx="3186112" cy="9104"/>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63969C5-B48A-4ABB-90A5-C410A1A95209}"/>
                  </a:ext>
                </a:extLst>
              </p:cNvPr>
              <p:cNvCxnSpPr/>
              <p:nvPr/>
            </p:nvCxnSpPr>
            <p:spPr>
              <a:xfrm>
                <a:off x="5201626" y="4900288"/>
                <a:ext cx="77055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7F20846-FBFC-48BE-850E-ED57C9C0B913}"/>
                  </a:ext>
                </a:extLst>
              </p:cNvPr>
              <p:cNvCxnSpPr/>
              <p:nvPr/>
            </p:nvCxnSpPr>
            <p:spPr>
              <a:xfrm flipH="1">
                <a:off x="5972176" y="4243387"/>
                <a:ext cx="0" cy="138588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4D5A830-0693-480F-813F-42797B8F12A7}"/>
                  </a:ext>
                </a:extLst>
              </p:cNvPr>
              <p:cNvCxnSpPr/>
              <p:nvPr/>
            </p:nvCxnSpPr>
            <p:spPr>
              <a:xfrm flipV="1">
                <a:off x="4938321" y="2248996"/>
                <a:ext cx="0" cy="1827677"/>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436271-5DE2-43E3-BDD8-1C8A4FA1DC1C}"/>
                  </a:ext>
                </a:extLst>
              </p:cNvPr>
              <p:cNvCxnSpPr/>
              <p:nvPr/>
            </p:nvCxnSpPr>
            <p:spPr>
              <a:xfrm>
                <a:off x="6807071" y="3964814"/>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1B65E24-DE44-42AB-9567-1C5C8D55A9C0}"/>
                  </a:ext>
                </a:extLst>
              </p:cNvPr>
              <p:cNvCxnSpPr/>
              <p:nvPr/>
            </p:nvCxnSpPr>
            <p:spPr>
              <a:xfrm>
                <a:off x="5939328" y="4257675"/>
                <a:ext cx="89997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01AE81-C385-4C5D-A302-618CEF6BB972}"/>
                  </a:ext>
                </a:extLst>
              </p:cNvPr>
              <p:cNvCxnSpPr/>
              <p:nvPr/>
            </p:nvCxnSpPr>
            <p:spPr>
              <a:xfrm>
                <a:off x="6819411" y="4602988"/>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977742C-6ED2-409D-938A-C1E804F1E0A5}"/>
                  </a:ext>
                </a:extLst>
              </p:cNvPr>
              <p:cNvCxnSpPr/>
              <p:nvPr/>
            </p:nvCxnSpPr>
            <p:spPr>
              <a:xfrm flipH="1">
                <a:off x="7943851" y="5267389"/>
                <a:ext cx="0" cy="747649"/>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30EACF-C5B0-4276-9D20-1AC6B57CF6CB}"/>
                  </a:ext>
                </a:extLst>
              </p:cNvPr>
              <p:cNvCxnSpPr/>
              <p:nvPr/>
            </p:nvCxnSpPr>
            <p:spPr>
              <a:xfrm>
                <a:off x="5948013" y="5614987"/>
                <a:ext cx="2010126" cy="1193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2FBE6E4-3A68-42AA-924B-B1746CFABA87}"/>
                  </a:ext>
                </a:extLst>
              </p:cNvPr>
              <p:cNvCxnSpPr/>
              <p:nvPr/>
            </p:nvCxnSpPr>
            <p:spPr>
              <a:xfrm flipV="1">
                <a:off x="7915275" y="5279327"/>
                <a:ext cx="488507"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D6B27AF-0C74-4111-ADFE-7AA9E9C88687}"/>
                  </a:ext>
                </a:extLst>
              </p:cNvPr>
              <p:cNvCxnSpPr/>
              <p:nvPr/>
            </p:nvCxnSpPr>
            <p:spPr>
              <a:xfrm flipV="1">
                <a:off x="7915274" y="6015038"/>
                <a:ext cx="488507"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7" name="Oval 56">
              <a:extLst>
                <a:ext uri="{FF2B5EF4-FFF2-40B4-BE49-F238E27FC236}">
                  <a16:creationId xmlns:a16="http://schemas.microsoft.com/office/drawing/2014/main" id="{3AEEC323-3820-4832-A667-F2A17A2421D4}"/>
                </a:ext>
              </a:extLst>
            </p:cNvPr>
            <p:cNvSpPr/>
            <p:nvPr/>
          </p:nvSpPr>
          <p:spPr>
            <a:xfrm rot="5400000">
              <a:off x="4243850" y="1769202"/>
              <a:ext cx="460916" cy="453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8" name="Oval 57">
              <a:extLst>
                <a:ext uri="{FF2B5EF4-FFF2-40B4-BE49-F238E27FC236}">
                  <a16:creationId xmlns:a16="http://schemas.microsoft.com/office/drawing/2014/main" id="{556F5EA7-8AF5-4FEB-A49F-E27B7F634C09}"/>
                </a:ext>
              </a:extLst>
            </p:cNvPr>
            <p:cNvSpPr/>
            <p:nvPr/>
          </p:nvSpPr>
          <p:spPr>
            <a:xfrm rot="5400000">
              <a:off x="4243850" y="2820620"/>
              <a:ext cx="460916" cy="453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9" name="Oval 58">
              <a:extLst>
                <a:ext uri="{FF2B5EF4-FFF2-40B4-BE49-F238E27FC236}">
                  <a16:creationId xmlns:a16="http://schemas.microsoft.com/office/drawing/2014/main" id="{FF04ABB1-D343-4253-B276-709DC537C49B}"/>
                </a:ext>
              </a:extLst>
            </p:cNvPr>
            <p:cNvSpPr/>
            <p:nvPr/>
          </p:nvSpPr>
          <p:spPr>
            <a:xfrm rot="5400000">
              <a:off x="4243850" y="3470732"/>
              <a:ext cx="460916" cy="453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0" name="Oval 59">
              <a:extLst>
                <a:ext uri="{FF2B5EF4-FFF2-40B4-BE49-F238E27FC236}">
                  <a16:creationId xmlns:a16="http://schemas.microsoft.com/office/drawing/2014/main" id="{F5B96580-8DB6-4B91-A9AC-0324922BAB06}"/>
                </a:ext>
              </a:extLst>
            </p:cNvPr>
            <p:cNvSpPr/>
            <p:nvPr/>
          </p:nvSpPr>
          <p:spPr>
            <a:xfrm rot="5400000">
              <a:off x="4243850" y="4050833"/>
              <a:ext cx="460916" cy="453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1" name="Oval 60">
              <a:extLst>
                <a:ext uri="{FF2B5EF4-FFF2-40B4-BE49-F238E27FC236}">
                  <a16:creationId xmlns:a16="http://schemas.microsoft.com/office/drawing/2014/main" id="{BD187B84-020F-463C-8530-2B9A2E104A40}"/>
                </a:ext>
              </a:extLst>
            </p:cNvPr>
            <p:cNvSpPr/>
            <p:nvPr/>
          </p:nvSpPr>
          <p:spPr>
            <a:xfrm rot="5400000">
              <a:off x="4243850" y="4823845"/>
              <a:ext cx="460916" cy="453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2" name="Oval 61">
              <a:extLst>
                <a:ext uri="{FF2B5EF4-FFF2-40B4-BE49-F238E27FC236}">
                  <a16:creationId xmlns:a16="http://schemas.microsoft.com/office/drawing/2014/main" id="{75741E1D-F5D2-4C74-ABA8-3E42086F6449}"/>
                </a:ext>
              </a:extLst>
            </p:cNvPr>
            <p:cNvSpPr/>
            <p:nvPr/>
          </p:nvSpPr>
          <p:spPr>
            <a:xfrm rot="5400000">
              <a:off x="4243849" y="5514734"/>
              <a:ext cx="460916" cy="453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grpSp>
      <p:grpSp>
        <p:nvGrpSpPr>
          <p:cNvPr id="78" name="Group 77">
            <a:extLst>
              <a:ext uri="{FF2B5EF4-FFF2-40B4-BE49-F238E27FC236}">
                <a16:creationId xmlns:a16="http://schemas.microsoft.com/office/drawing/2014/main" id="{661A9172-B2B8-4C24-9421-353C0F369055}"/>
              </a:ext>
            </a:extLst>
          </p:cNvPr>
          <p:cNvGrpSpPr/>
          <p:nvPr/>
        </p:nvGrpSpPr>
        <p:grpSpPr>
          <a:xfrm rot="16200000">
            <a:off x="6218438" y="3708768"/>
            <a:ext cx="2577730" cy="2766432"/>
            <a:chOff x="674044" y="1779360"/>
            <a:chExt cx="4041530" cy="4178730"/>
          </a:xfrm>
        </p:grpSpPr>
        <p:grpSp>
          <p:nvGrpSpPr>
            <p:cNvPr id="79" name="Group 78">
              <a:extLst>
                <a:ext uri="{FF2B5EF4-FFF2-40B4-BE49-F238E27FC236}">
                  <a16:creationId xmlns:a16="http://schemas.microsoft.com/office/drawing/2014/main" id="{D0F140C6-2485-4EE6-AE29-4522B99D0AB2}"/>
                </a:ext>
              </a:extLst>
            </p:cNvPr>
            <p:cNvGrpSpPr/>
            <p:nvPr/>
          </p:nvGrpSpPr>
          <p:grpSpPr>
            <a:xfrm>
              <a:off x="674044" y="1995959"/>
              <a:ext cx="3517010" cy="3766042"/>
              <a:chOff x="4909745" y="2248996"/>
              <a:chExt cx="3517010" cy="3766042"/>
            </a:xfrm>
          </p:grpSpPr>
          <p:cxnSp>
            <p:nvCxnSpPr>
              <p:cNvPr id="86" name="Straight Connector 85">
                <a:extLst>
                  <a:ext uri="{FF2B5EF4-FFF2-40B4-BE49-F238E27FC236}">
                    <a16:creationId xmlns:a16="http://schemas.microsoft.com/office/drawing/2014/main" id="{1CA79181-3C90-49B1-A8F0-977AF52E0E7F}"/>
                  </a:ext>
                </a:extLst>
              </p:cNvPr>
              <p:cNvCxnSpPr/>
              <p:nvPr/>
            </p:nvCxnSpPr>
            <p:spPr>
              <a:xfrm flipH="1">
                <a:off x="5246246" y="3271838"/>
                <a:ext cx="0" cy="16573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DEE312F-FA89-46D5-9DA6-79C3082EAF7F}"/>
                  </a:ext>
                </a:extLst>
              </p:cNvPr>
              <p:cNvCxnSpPr/>
              <p:nvPr/>
            </p:nvCxnSpPr>
            <p:spPr>
              <a:xfrm flipV="1">
                <a:off x="4924033" y="2248996"/>
                <a:ext cx="3494037" cy="20145"/>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DDFBA4-E3CB-4241-B3CC-84D68C1DF24D}"/>
                  </a:ext>
                </a:extLst>
              </p:cNvPr>
              <p:cNvCxnSpPr/>
              <p:nvPr/>
            </p:nvCxnSpPr>
            <p:spPr>
              <a:xfrm>
                <a:off x="4909745" y="4057731"/>
                <a:ext cx="365760"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301088-2649-4B56-B1C1-A5E206F8A854}"/>
                  </a:ext>
                </a:extLst>
              </p:cNvPr>
              <p:cNvCxnSpPr/>
              <p:nvPr/>
            </p:nvCxnSpPr>
            <p:spPr>
              <a:xfrm flipH="1">
                <a:off x="6833699" y="3950526"/>
                <a:ext cx="5603" cy="6667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FB2E46C-4E0E-4C31-8E3E-E77760BC742E}"/>
                  </a:ext>
                </a:extLst>
              </p:cNvPr>
              <p:cNvCxnSpPr/>
              <p:nvPr/>
            </p:nvCxnSpPr>
            <p:spPr>
              <a:xfrm flipV="1">
                <a:off x="5231958" y="3291310"/>
                <a:ext cx="3186112" cy="9104"/>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ADB1CC-CF12-48F5-955F-E4CDF3479E07}"/>
                  </a:ext>
                </a:extLst>
              </p:cNvPr>
              <p:cNvCxnSpPr/>
              <p:nvPr/>
            </p:nvCxnSpPr>
            <p:spPr>
              <a:xfrm>
                <a:off x="5201626" y="4900288"/>
                <a:ext cx="770550"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D27778-0D71-454D-AEC5-22F0A53399CC}"/>
                  </a:ext>
                </a:extLst>
              </p:cNvPr>
              <p:cNvCxnSpPr/>
              <p:nvPr/>
            </p:nvCxnSpPr>
            <p:spPr>
              <a:xfrm flipH="1">
                <a:off x="5972176" y="4243387"/>
                <a:ext cx="0" cy="138588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17CE499-0D1A-4A5A-BF8E-98A05840C689}"/>
                  </a:ext>
                </a:extLst>
              </p:cNvPr>
              <p:cNvCxnSpPr/>
              <p:nvPr/>
            </p:nvCxnSpPr>
            <p:spPr>
              <a:xfrm flipV="1">
                <a:off x="4938321" y="2248996"/>
                <a:ext cx="0" cy="1827677"/>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71F2A86-0DA3-4C19-8195-F31BF8147DDD}"/>
                  </a:ext>
                </a:extLst>
              </p:cNvPr>
              <p:cNvCxnSpPr/>
              <p:nvPr/>
            </p:nvCxnSpPr>
            <p:spPr>
              <a:xfrm>
                <a:off x="6807071" y="3964814"/>
                <a:ext cx="1607344"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5CEDD5-7684-47CB-8229-2BD17C967452}"/>
                  </a:ext>
                </a:extLst>
              </p:cNvPr>
              <p:cNvCxnSpPr/>
              <p:nvPr/>
            </p:nvCxnSpPr>
            <p:spPr>
              <a:xfrm>
                <a:off x="5939328" y="4257675"/>
                <a:ext cx="899974"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7B4F1D2-EC01-4FB7-A482-4F44C8008A77}"/>
                  </a:ext>
                </a:extLst>
              </p:cNvPr>
              <p:cNvCxnSpPr/>
              <p:nvPr/>
            </p:nvCxnSpPr>
            <p:spPr>
              <a:xfrm>
                <a:off x="6819411" y="4602988"/>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37AC43-4C3E-42A7-B971-ED8ED0FB279E}"/>
                  </a:ext>
                </a:extLst>
              </p:cNvPr>
              <p:cNvCxnSpPr/>
              <p:nvPr/>
            </p:nvCxnSpPr>
            <p:spPr>
              <a:xfrm flipH="1">
                <a:off x="7943851" y="5267389"/>
                <a:ext cx="0" cy="747649"/>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49124C3-E7CC-4B63-AC24-CEFED6515D57}"/>
                  </a:ext>
                </a:extLst>
              </p:cNvPr>
              <p:cNvCxnSpPr/>
              <p:nvPr/>
            </p:nvCxnSpPr>
            <p:spPr>
              <a:xfrm>
                <a:off x="5948013" y="5614987"/>
                <a:ext cx="2010126" cy="1193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2105F0D-E88A-4D12-9A4D-2D2DF6574483}"/>
                  </a:ext>
                </a:extLst>
              </p:cNvPr>
              <p:cNvCxnSpPr/>
              <p:nvPr/>
            </p:nvCxnSpPr>
            <p:spPr>
              <a:xfrm flipV="1">
                <a:off x="7915275" y="5279327"/>
                <a:ext cx="488507"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46BD11-96E9-4B57-B0D7-27267D52200A}"/>
                  </a:ext>
                </a:extLst>
              </p:cNvPr>
              <p:cNvCxnSpPr/>
              <p:nvPr/>
            </p:nvCxnSpPr>
            <p:spPr>
              <a:xfrm flipV="1">
                <a:off x="7915274" y="6015038"/>
                <a:ext cx="488507"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0" name="Oval 79">
              <a:extLst>
                <a:ext uri="{FF2B5EF4-FFF2-40B4-BE49-F238E27FC236}">
                  <a16:creationId xmlns:a16="http://schemas.microsoft.com/office/drawing/2014/main" id="{0455C34F-7033-4D4E-9059-26DCAC45DB43}"/>
                </a:ext>
              </a:extLst>
            </p:cNvPr>
            <p:cNvSpPr/>
            <p:nvPr/>
          </p:nvSpPr>
          <p:spPr>
            <a:xfrm rot="5400000">
              <a:off x="4257708" y="1754693"/>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1" name="Oval 80">
              <a:extLst>
                <a:ext uri="{FF2B5EF4-FFF2-40B4-BE49-F238E27FC236}">
                  <a16:creationId xmlns:a16="http://schemas.microsoft.com/office/drawing/2014/main" id="{3573EAF3-65FE-4205-83ED-6CC02D21BFC6}"/>
                </a:ext>
              </a:extLst>
            </p:cNvPr>
            <p:cNvSpPr/>
            <p:nvPr/>
          </p:nvSpPr>
          <p:spPr>
            <a:xfrm rot="5400000">
              <a:off x="4257708" y="2806111"/>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2" name="Oval 81">
              <a:extLst>
                <a:ext uri="{FF2B5EF4-FFF2-40B4-BE49-F238E27FC236}">
                  <a16:creationId xmlns:a16="http://schemas.microsoft.com/office/drawing/2014/main" id="{1D9B14C8-80FD-4A16-BE0D-66B722A49FA6}"/>
                </a:ext>
              </a:extLst>
            </p:cNvPr>
            <p:cNvSpPr/>
            <p:nvPr/>
          </p:nvSpPr>
          <p:spPr>
            <a:xfrm rot="5400000">
              <a:off x="4257708" y="3456223"/>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3" name="Oval 82">
              <a:extLst>
                <a:ext uri="{FF2B5EF4-FFF2-40B4-BE49-F238E27FC236}">
                  <a16:creationId xmlns:a16="http://schemas.microsoft.com/office/drawing/2014/main" id="{7FC4BEEF-5C1A-47A4-9D72-FAF50DBC55AA}"/>
                </a:ext>
              </a:extLst>
            </p:cNvPr>
            <p:cNvSpPr/>
            <p:nvPr/>
          </p:nvSpPr>
          <p:spPr>
            <a:xfrm rot="5400000">
              <a:off x="4257708" y="4036324"/>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4" name="Oval 83">
              <a:extLst>
                <a:ext uri="{FF2B5EF4-FFF2-40B4-BE49-F238E27FC236}">
                  <a16:creationId xmlns:a16="http://schemas.microsoft.com/office/drawing/2014/main" id="{2D2D0B22-071E-4912-837B-F90332FE6856}"/>
                </a:ext>
              </a:extLst>
            </p:cNvPr>
            <p:cNvSpPr/>
            <p:nvPr/>
          </p:nvSpPr>
          <p:spPr>
            <a:xfrm rot="5400000">
              <a:off x="4257708" y="4809337"/>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5" name="Oval 84">
              <a:extLst>
                <a:ext uri="{FF2B5EF4-FFF2-40B4-BE49-F238E27FC236}">
                  <a16:creationId xmlns:a16="http://schemas.microsoft.com/office/drawing/2014/main" id="{1DE72F4F-0066-4BEE-94A8-178341172FF8}"/>
                </a:ext>
              </a:extLst>
            </p:cNvPr>
            <p:cNvSpPr/>
            <p:nvPr/>
          </p:nvSpPr>
          <p:spPr>
            <a:xfrm rot="5400000">
              <a:off x="4257709" y="5500226"/>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grpSp>
      <p:cxnSp>
        <p:nvCxnSpPr>
          <p:cNvPr id="101" name="Straight Connector 100">
            <a:extLst>
              <a:ext uri="{FF2B5EF4-FFF2-40B4-BE49-F238E27FC236}">
                <a16:creationId xmlns:a16="http://schemas.microsoft.com/office/drawing/2014/main" id="{D6594DFA-49C7-46E5-B4E4-F3A3EDC42DD0}"/>
              </a:ext>
            </a:extLst>
          </p:cNvPr>
          <p:cNvCxnSpPr>
            <a:cxnSpLocks/>
          </p:cNvCxnSpPr>
          <p:nvPr/>
        </p:nvCxnSpPr>
        <p:spPr>
          <a:xfrm>
            <a:off x="7366068" y="5150269"/>
            <a:ext cx="274183" cy="1073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19BAD6C-C11C-49F4-A1FC-5F7153CC64A8}"/>
              </a:ext>
            </a:extLst>
          </p:cNvPr>
          <p:cNvCxnSpPr>
            <a:cxnSpLocks/>
          </p:cNvCxnSpPr>
          <p:nvPr/>
        </p:nvCxnSpPr>
        <p:spPr>
          <a:xfrm>
            <a:off x="7561193" y="5709094"/>
            <a:ext cx="486612"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D948D74-60EA-4237-8627-52A99E58DE82}"/>
              </a:ext>
            </a:extLst>
          </p:cNvPr>
          <p:cNvCxnSpPr>
            <a:cxnSpLocks/>
          </p:cNvCxnSpPr>
          <p:nvPr/>
        </p:nvCxnSpPr>
        <p:spPr>
          <a:xfrm flipV="1">
            <a:off x="7431798" y="6165387"/>
            <a:ext cx="619178" cy="629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CA10A2E-9786-4E01-9FA9-777CFFCC0789}"/>
              </a:ext>
            </a:extLst>
          </p:cNvPr>
          <p:cNvCxnSpPr>
            <a:cxnSpLocks/>
          </p:cNvCxnSpPr>
          <p:nvPr/>
        </p:nvCxnSpPr>
        <p:spPr>
          <a:xfrm flipV="1">
            <a:off x="6238944" y="6365300"/>
            <a:ext cx="1262810" cy="3863"/>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4736A4AB-1725-4ECF-B08B-BA2439BE439E}"/>
              </a:ext>
            </a:extLst>
          </p:cNvPr>
          <p:cNvGrpSpPr/>
          <p:nvPr/>
        </p:nvGrpSpPr>
        <p:grpSpPr>
          <a:xfrm rot="16200000">
            <a:off x="9204795" y="3711269"/>
            <a:ext cx="2577730" cy="2766432"/>
            <a:chOff x="674044" y="1779360"/>
            <a:chExt cx="4041530" cy="4178730"/>
          </a:xfrm>
        </p:grpSpPr>
        <p:grpSp>
          <p:nvGrpSpPr>
            <p:cNvPr id="111" name="Group 110">
              <a:extLst>
                <a:ext uri="{FF2B5EF4-FFF2-40B4-BE49-F238E27FC236}">
                  <a16:creationId xmlns:a16="http://schemas.microsoft.com/office/drawing/2014/main" id="{5AE84444-A856-421C-B062-08F9CE878A37}"/>
                </a:ext>
              </a:extLst>
            </p:cNvPr>
            <p:cNvGrpSpPr/>
            <p:nvPr/>
          </p:nvGrpSpPr>
          <p:grpSpPr>
            <a:xfrm>
              <a:off x="674044" y="1995959"/>
              <a:ext cx="3517010" cy="3766042"/>
              <a:chOff x="4909745" y="2248996"/>
              <a:chExt cx="3517010" cy="3766042"/>
            </a:xfrm>
          </p:grpSpPr>
          <p:cxnSp>
            <p:nvCxnSpPr>
              <p:cNvPr id="118" name="Straight Connector 117">
                <a:extLst>
                  <a:ext uri="{FF2B5EF4-FFF2-40B4-BE49-F238E27FC236}">
                    <a16:creationId xmlns:a16="http://schemas.microsoft.com/office/drawing/2014/main" id="{B6317297-FE0E-4D2C-855C-CDB37D807096}"/>
                  </a:ext>
                </a:extLst>
              </p:cNvPr>
              <p:cNvCxnSpPr/>
              <p:nvPr/>
            </p:nvCxnSpPr>
            <p:spPr>
              <a:xfrm flipH="1">
                <a:off x="5246246" y="3271838"/>
                <a:ext cx="0" cy="16573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2857F7F-9A1B-48C7-AD56-BE46053CB89F}"/>
                  </a:ext>
                </a:extLst>
              </p:cNvPr>
              <p:cNvCxnSpPr/>
              <p:nvPr/>
            </p:nvCxnSpPr>
            <p:spPr>
              <a:xfrm flipV="1">
                <a:off x="4924033" y="2248996"/>
                <a:ext cx="3494037" cy="20145"/>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CFC9D95-F1D1-4CDC-9E40-B161D560D95E}"/>
                  </a:ext>
                </a:extLst>
              </p:cNvPr>
              <p:cNvCxnSpPr/>
              <p:nvPr/>
            </p:nvCxnSpPr>
            <p:spPr>
              <a:xfrm>
                <a:off x="4909745" y="4057731"/>
                <a:ext cx="365760"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C29BDE0-F527-47DE-8CFE-C13E17B5BFD8}"/>
                  </a:ext>
                </a:extLst>
              </p:cNvPr>
              <p:cNvCxnSpPr/>
              <p:nvPr/>
            </p:nvCxnSpPr>
            <p:spPr>
              <a:xfrm flipH="1">
                <a:off x="6833699" y="3950526"/>
                <a:ext cx="5603" cy="66675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6F0F6FF-481B-4F5D-BA9A-B8440F8C2D63}"/>
                  </a:ext>
                </a:extLst>
              </p:cNvPr>
              <p:cNvCxnSpPr/>
              <p:nvPr/>
            </p:nvCxnSpPr>
            <p:spPr>
              <a:xfrm flipV="1">
                <a:off x="5231958" y="3291310"/>
                <a:ext cx="3186112" cy="9104"/>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8E040D3-06FD-4CBB-962F-7C3A8319E347}"/>
                  </a:ext>
                </a:extLst>
              </p:cNvPr>
              <p:cNvCxnSpPr/>
              <p:nvPr/>
            </p:nvCxnSpPr>
            <p:spPr>
              <a:xfrm>
                <a:off x="5201626" y="4900288"/>
                <a:ext cx="770550"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5FBB775-F600-4C92-A958-D373CF3D60F4}"/>
                  </a:ext>
                </a:extLst>
              </p:cNvPr>
              <p:cNvCxnSpPr/>
              <p:nvPr/>
            </p:nvCxnSpPr>
            <p:spPr>
              <a:xfrm flipH="1">
                <a:off x="5972176" y="4243387"/>
                <a:ext cx="0" cy="138588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5887679-8971-4C1D-9EC4-C4B227754B1B}"/>
                  </a:ext>
                </a:extLst>
              </p:cNvPr>
              <p:cNvCxnSpPr/>
              <p:nvPr/>
            </p:nvCxnSpPr>
            <p:spPr>
              <a:xfrm flipV="1">
                <a:off x="4938321" y="2248996"/>
                <a:ext cx="0" cy="1827677"/>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5DA04EE-9A67-4310-9D6E-2192C1AB6626}"/>
                  </a:ext>
                </a:extLst>
              </p:cNvPr>
              <p:cNvCxnSpPr/>
              <p:nvPr/>
            </p:nvCxnSpPr>
            <p:spPr>
              <a:xfrm>
                <a:off x="6807071" y="3964814"/>
                <a:ext cx="160734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60F7C48-BB9C-4796-A838-C4FB0275DDCF}"/>
                  </a:ext>
                </a:extLst>
              </p:cNvPr>
              <p:cNvCxnSpPr/>
              <p:nvPr/>
            </p:nvCxnSpPr>
            <p:spPr>
              <a:xfrm>
                <a:off x="5939328" y="4257675"/>
                <a:ext cx="89997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AAABDF2-8EB9-4B2A-AEE9-6F93AEB80BDF}"/>
                  </a:ext>
                </a:extLst>
              </p:cNvPr>
              <p:cNvCxnSpPr/>
              <p:nvPr/>
            </p:nvCxnSpPr>
            <p:spPr>
              <a:xfrm>
                <a:off x="6819411" y="4602988"/>
                <a:ext cx="1607344"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97B3749-8E12-4278-832D-C27ED53DCA40}"/>
                  </a:ext>
                </a:extLst>
              </p:cNvPr>
              <p:cNvCxnSpPr/>
              <p:nvPr/>
            </p:nvCxnSpPr>
            <p:spPr>
              <a:xfrm flipH="1">
                <a:off x="7943851" y="5267389"/>
                <a:ext cx="0" cy="747649"/>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6EAF663-B181-4E75-8AA3-9CA744373110}"/>
                  </a:ext>
                </a:extLst>
              </p:cNvPr>
              <p:cNvCxnSpPr/>
              <p:nvPr/>
            </p:nvCxnSpPr>
            <p:spPr>
              <a:xfrm>
                <a:off x="5948013" y="5614987"/>
                <a:ext cx="2010126" cy="1193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5A0B2D2-4436-416C-9BFD-AA21F000A617}"/>
                  </a:ext>
                </a:extLst>
              </p:cNvPr>
              <p:cNvCxnSpPr/>
              <p:nvPr/>
            </p:nvCxnSpPr>
            <p:spPr>
              <a:xfrm flipV="1">
                <a:off x="7915275" y="5279327"/>
                <a:ext cx="488507"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4B641A2-4191-456F-B7EC-094A60807C80}"/>
                  </a:ext>
                </a:extLst>
              </p:cNvPr>
              <p:cNvCxnSpPr/>
              <p:nvPr/>
            </p:nvCxnSpPr>
            <p:spPr>
              <a:xfrm flipV="1">
                <a:off x="7915274" y="6015038"/>
                <a:ext cx="488507"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2" name="Oval 111">
              <a:extLst>
                <a:ext uri="{FF2B5EF4-FFF2-40B4-BE49-F238E27FC236}">
                  <a16:creationId xmlns:a16="http://schemas.microsoft.com/office/drawing/2014/main" id="{5BC1306F-2CF1-41ED-BBC5-01B230222370}"/>
                </a:ext>
              </a:extLst>
            </p:cNvPr>
            <p:cNvSpPr/>
            <p:nvPr/>
          </p:nvSpPr>
          <p:spPr>
            <a:xfrm rot="5400000">
              <a:off x="4257708" y="1754693"/>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13" name="Oval 112">
              <a:extLst>
                <a:ext uri="{FF2B5EF4-FFF2-40B4-BE49-F238E27FC236}">
                  <a16:creationId xmlns:a16="http://schemas.microsoft.com/office/drawing/2014/main" id="{76FEC15D-6C55-4CA1-B814-2CB0A26BD309}"/>
                </a:ext>
              </a:extLst>
            </p:cNvPr>
            <p:cNvSpPr/>
            <p:nvPr/>
          </p:nvSpPr>
          <p:spPr>
            <a:xfrm rot="5400000">
              <a:off x="4257708" y="2806111"/>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4" name="Oval 113">
              <a:extLst>
                <a:ext uri="{FF2B5EF4-FFF2-40B4-BE49-F238E27FC236}">
                  <a16:creationId xmlns:a16="http://schemas.microsoft.com/office/drawing/2014/main" id="{DC00A1EF-8C83-4E08-BDF5-2A315E942041}"/>
                </a:ext>
              </a:extLst>
            </p:cNvPr>
            <p:cNvSpPr/>
            <p:nvPr/>
          </p:nvSpPr>
          <p:spPr>
            <a:xfrm rot="5400000">
              <a:off x="4257708" y="3456223"/>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15" name="Oval 114">
              <a:extLst>
                <a:ext uri="{FF2B5EF4-FFF2-40B4-BE49-F238E27FC236}">
                  <a16:creationId xmlns:a16="http://schemas.microsoft.com/office/drawing/2014/main" id="{F6D7AC30-716C-402F-B3AF-CC596C765BA7}"/>
                </a:ext>
              </a:extLst>
            </p:cNvPr>
            <p:cNvSpPr/>
            <p:nvPr/>
          </p:nvSpPr>
          <p:spPr>
            <a:xfrm rot="5400000">
              <a:off x="4257708" y="4036324"/>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16" name="Oval 115">
              <a:extLst>
                <a:ext uri="{FF2B5EF4-FFF2-40B4-BE49-F238E27FC236}">
                  <a16:creationId xmlns:a16="http://schemas.microsoft.com/office/drawing/2014/main" id="{C9D5D0C8-5D9E-4EBC-99CD-E5AD4BED1E52}"/>
                </a:ext>
              </a:extLst>
            </p:cNvPr>
            <p:cNvSpPr/>
            <p:nvPr/>
          </p:nvSpPr>
          <p:spPr>
            <a:xfrm rot="5400000">
              <a:off x="4257708" y="4809337"/>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17" name="Oval 116">
              <a:extLst>
                <a:ext uri="{FF2B5EF4-FFF2-40B4-BE49-F238E27FC236}">
                  <a16:creationId xmlns:a16="http://schemas.microsoft.com/office/drawing/2014/main" id="{69BF2010-75D1-4B2D-9353-F3279F1B63E6}"/>
                </a:ext>
              </a:extLst>
            </p:cNvPr>
            <p:cNvSpPr/>
            <p:nvPr/>
          </p:nvSpPr>
          <p:spPr>
            <a:xfrm rot="5400000">
              <a:off x="4257709" y="5500226"/>
              <a:ext cx="433197" cy="482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grpSp>
      <p:cxnSp>
        <p:nvCxnSpPr>
          <p:cNvPr id="133" name="Straight Connector 132">
            <a:extLst>
              <a:ext uri="{FF2B5EF4-FFF2-40B4-BE49-F238E27FC236}">
                <a16:creationId xmlns:a16="http://schemas.microsoft.com/office/drawing/2014/main" id="{48EF9A9D-A634-4658-B5CB-55CD7329DC58}"/>
              </a:ext>
            </a:extLst>
          </p:cNvPr>
          <p:cNvCxnSpPr>
            <a:cxnSpLocks/>
          </p:cNvCxnSpPr>
          <p:nvPr/>
        </p:nvCxnSpPr>
        <p:spPr>
          <a:xfrm flipV="1">
            <a:off x="11438959" y="4443828"/>
            <a:ext cx="333649" cy="381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98C4FDE-4D6F-4616-A15C-1F63054CD511}"/>
              </a:ext>
            </a:extLst>
          </p:cNvPr>
          <p:cNvCxnSpPr>
            <a:cxnSpLocks/>
          </p:cNvCxnSpPr>
          <p:nvPr/>
        </p:nvCxnSpPr>
        <p:spPr>
          <a:xfrm>
            <a:off x="10977464" y="5707512"/>
            <a:ext cx="53926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2D66652-2B48-4EEB-9C2F-B9E651F4BB25}"/>
              </a:ext>
            </a:extLst>
          </p:cNvPr>
          <p:cNvCxnSpPr>
            <a:cxnSpLocks/>
          </p:cNvCxnSpPr>
          <p:nvPr/>
        </p:nvCxnSpPr>
        <p:spPr>
          <a:xfrm>
            <a:off x="10406929" y="6172245"/>
            <a:ext cx="634159" cy="134"/>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5AE9F1D-B4BD-439E-AD89-976F7BD29764}"/>
              </a:ext>
            </a:extLst>
          </p:cNvPr>
          <p:cNvCxnSpPr>
            <a:cxnSpLocks/>
          </p:cNvCxnSpPr>
          <p:nvPr/>
        </p:nvCxnSpPr>
        <p:spPr>
          <a:xfrm flipV="1">
            <a:off x="9232356" y="6363759"/>
            <a:ext cx="1247237" cy="397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74A00FCD-B2C0-4420-AF1B-87DCA990A77A}"/>
              </a:ext>
            </a:extLst>
          </p:cNvPr>
          <p:cNvSpPr/>
          <p:nvPr/>
        </p:nvSpPr>
        <p:spPr>
          <a:xfrm>
            <a:off x="336471" y="266001"/>
            <a:ext cx="3763892" cy="5878532"/>
          </a:xfrm>
          <a:prstGeom prst="rect">
            <a:avLst/>
          </a:prstGeom>
        </p:spPr>
        <p:txBody>
          <a:bodyPr wrap="square">
            <a:spAutoFit/>
          </a:bodyPr>
          <a:lstStyle/>
          <a:p>
            <a:r>
              <a:rPr lang="en-US" sz="2800" b="1" dirty="0">
                <a:sym typeface="Wingdings" panose="05000000000000000000" pitchFamily="2" charset="2"/>
              </a:rPr>
              <a:t>Randomize data by reshuffling of </a:t>
            </a:r>
            <a:r>
              <a:rPr lang="en-US" sz="2800" b="1" dirty="0">
                <a:solidFill>
                  <a:schemeClr val="accent1">
                    <a:lumMod val="60000"/>
                    <a:lumOff val="40000"/>
                  </a:schemeClr>
                </a:solidFill>
                <a:sym typeface="Wingdings" panose="05000000000000000000" pitchFamily="2" charset="2"/>
              </a:rPr>
              <a:t>tree tips:</a:t>
            </a:r>
          </a:p>
          <a:p>
            <a:endParaRPr lang="en-US" sz="2800" b="1" dirty="0">
              <a:solidFill>
                <a:schemeClr val="accent1">
                  <a:lumMod val="60000"/>
                  <a:lumOff val="40000"/>
                </a:schemeClr>
              </a:solidFill>
              <a:sym typeface="Wingdings" panose="05000000000000000000" pitchFamily="2" charset="2"/>
            </a:endParaRPr>
          </a:p>
          <a:p>
            <a:r>
              <a:rPr lang="en-US" sz="2800" b="1" dirty="0">
                <a:sym typeface="Wingdings" panose="05000000000000000000" pitchFamily="2" charset="2"/>
              </a:rPr>
              <a:t>Produce z-values = </a:t>
            </a:r>
            <a:r>
              <a:rPr lang="en-US" sz="2400" b="1" dirty="0"/>
              <a:t>Standardized Effect Size (SES)</a:t>
            </a:r>
          </a:p>
          <a:p>
            <a:r>
              <a:rPr lang="en-US" sz="2400" dirty="0" err="1">
                <a:sym typeface="Wingdings" panose="05000000000000000000" pitchFamily="2" charset="2"/>
              </a:rPr>
              <a:t>Ses.pd</a:t>
            </a:r>
            <a:r>
              <a:rPr lang="en-US" sz="2400" dirty="0">
                <a:sym typeface="Wingdings" panose="05000000000000000000" pitchFamily="2" charset="2"/>
              </a:rPr>
              <a:t>, </a:t>
            </a:r>
            <a:r>
              <a:rPr lang="en-US" sz="2400" dirty="0" err="1">
                <a:sym typeface="Wingdings" panose="05000000000000000000" pitchFamily="2" charset="2"/>
              </a:rPr>
              <a:t>ses.mpd</a:t>
            </a:r>
            <a:r>
              <a:rPr lang="en-US" sz="2400" dirty="0">
                <a:sym typeface="Wingdings" panose="05000000000000000000" pitchFamily="2" charset="2"/>
              </a:rPr>
              <a:t> and </a:t>
            </a:r>
            <a:r>
              <a:rPr lang="en-US" sz="2400" dirty="0" err="1">
                <a:sym typeface="Wingdings" panose="05000000000000000000" pitchFamily="2" charset="2"/>
              </a:rPr>
              <a:t>ses.mntd</a:t>
            </a:r>
            <a:endParaRPr lang="en-US" sz="2400" dirty="0">
              <a:sym typeface="Wingdings" panose="05000000000000000000" pitchFamily="2" charset="2"/>
            </a:endParaRPr>
          </a:p>
          <a:p>
            <a:endParaRPr lang="en-US" sz="2800" b="1" dirty="0">
              <a:sym typeface="Wingdings" panose="05000000000000000000" pitchFamily="2" charset="2"/>
            </a:endParaRPr>
          </a:p>
          <a:p>
            <a:r>
              <a:rPr lang="en-US" sz="2800" b="1" dirty="0">
                <a:sym typeface="Wingdings" panose="05000000000000000000" pitchFamily="2" charset="2"/>
              </a:rPr>
              <a:t>-z, p &lt;0.05  </a:t>
            </a:r>
            <a:r>
              <a:rPr lang="en-US" sz="2800" b="1" dirty="0" err="1">
                <a:solidFill>
                  <a:schemeClr val="accent1">
                    <a:lumMod val="60000"/>
                    <a:lumOff val="40000"/>
                  </a:schemeClr>
                </a:solidFill>
                <a:sym typeface="Wingdings" panose="05000000000000000000" pitchFamily="2" charset="2"/>
              </a:rPr>
              <a:t>underdispersion</a:t>
            </a:r>
            <a:endParaRPr lang="en-US" sz="2800" b="1" dirty="0">
              <a:solidFill>
                <a:schemeClr val="accent1">
                  <a:lumMod val="60000"/>
                  <a:lumOff val="40000"/>
                </a:schemeClr>
              </a:solidFill>
              <a:sym typeface="Wingdings" panose="05000000000000000000" pitchFamily="2" charset="2"/>
            </a:endParaRPr>
          </a:p>
          <a:p>
            <a:r>
              <a:rPr lang="en-US" sz="2800" b="1" dirty="0">
                <a:sym typeface="Wingdings" panose="05000000000000000000" pitchFamily="2" charset="2"/>
              </a:rPr>
              <a:t>+z, p &gt;0.95 </a:t>
            </a:r>
          </a:p>
          <a:p>
            <a:r>
              <a:rPr lang="en-US" sz="2800" b="1" dirty="0">
                <a:solidFill>
                  <a:schemeClr val="accent1">
                    <a:lumMod val="60000"/>
                    <a:lumOff val="40000"/>
                  </a:schemeClr>
                </a:solidFill>
                <a:sym typeface="Wingdings" panose="05000000000000000000" pitchFamily="2" charset="2"/>
              </a:rPr>
              <a:t>overdispersion</a:t>
            </a:r>
            <a:endParaRPr lang="en-US" sz="2800" dirty="0">
              <a:solidFill>
                <a:schemeClr val="accent1">
                  <a:lumMod val="60000"/>
                  <a:lumOff val="40000"/>
                </a:schemeClr>
              </a:solidFill>
              <a:sym typeface="Wingdings" panose="05000000000000000000" pitchFamily="2" charset="2"/>
            </a:endParaRPr>
          </a:p>
          <a:p>
            <a:endParaRPr lang="en-US" sz="2800" dirty="0">
              <a:sym typeface="Wingdings" panose="05000000000000000000" pitchFamily="2" charset="2"/>
            </a:endParaRPr>
          </a:p>
        </p:txBody>
      </p:sp>
      <p:pic>
        <p:nvPicPr>
          <p:cNvPr id="103" name="Graphic 102">
            <a:extLst>
              <a:ext uri="{FF2B5EF4-FFF2-40B4-BE49-F238E27FC236}">
                <a16:creationId xmlns:a16="http://schemas.microsoft.com/office/drawing/2014/main" id="{74E41781-992D-4900-8EC6-DB99218B3C8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061" t="13959" r="6409" b="12768"/>
          <a:stretch/>
        </p:blipFill>
        <p:spPr>
          <a:xfrm>
            <a:off x="5383872" y="60510"/>
            <a:ext cx="4451670" cy="3476364"/>
          </a:xfrm>
          <a:prstGeom prst="rect">
            <a:avLst/>
          </a:prstGeom>
        </p:spPr>
      </p:pic>
      <p:sp>
        <p:nvSpPr>
          <p:cNvPr id="144" name="Rectangle 143">
            <a:extLst>
              <a:ext uri="{FF2B5EF4-FFF2-40B4-BE49-F238E27FC236}">
                <a16:creationId xmlns:a16="http://schemas.microsoft.com/office/drawing/2014/main" id="{8006AC25-7823-42E6-A22B-D96D2C975DA8}"/>
              </a:ext>
            </a:extLst>
          </p:cNvPr>
          <p:cNvSpPr/>
          <p:nvPr/>
        </p:nvSpPr>
        <p:spPr>
          <a:xfrm>
            <a:off x="9464666" y="3315995"/>
            <a:ext cx="2886135" cy="461665"/>
          </a:xfrm>
          <a:prstGeom prst="rect">
            <a:avLst/>
          </a:prstGeom>
        </p:spPr>
        <p:txBody>
          <a:bodyPr wrap="square">
            <a:spAutoFit/>
          </a:bodyPr>
          <a:lstStyle/>
          <a:p>
            <a:r>
              <a:rPr lang="en-US" sz="2400" b="1" dirty="0">
                <a:solidFill>
                  <a:srgbClr val="00B050"/>
                </a:solidFill>
                <a:sym typeface="Wingdings" panose="05000000000000000000" pitchFamily="2" charset="2"/>
              </a:rPr>
              <a:t>OVERDISPERSED</a:t>
            </a:r>
          </a:p>
        </p:txBody>
      </p:sp>
      <p:sp>
        <p:nvSpPr>
          <p:cNvPr id="143" name="Rectangle 142">
            <a:extLst>
              <a:ext uri="{FF2B5EF4-FFF2-40B4-BE49-F238E27FC236}">
                <a16:creationId xmlns:a16="http://schemas.microsoft.com/office/drawing/2014/main" id="{A5D299A4-5C4D-49F2-83A2-26286ED4459E}"/>
              </a:ext>
            </a:extLst>
          </p:cNvPr>
          <p:cNvSpPr/>
          <p:nvPr/>
        </p:nvSpPr>
        <p:spPr>
          <a:xfrm>
            <a:off x="7050588" y="3315154"/>
            <a:ext cx="1797242" cy="461665"/>
          </a:xfrm>
          <a:prstGeom prst="rect">
            <a:avLst/>
          </a:prstGeom>
        </p:spPr>
        <p:txBody>
          <a:bodyPr wrap="square">
            <a:spAutoFit/>
          </a:bodyPr>
          <a:lstStyle/>
          <a:p>
            <a:r>
              <a:rPr lang="en-US" sz="2400" b="1" dirty="0">
                <a:solidFill>
                  <a:srgbClr val="002060"/>
                </a:solidFill>
                <a:sym typeface="Wingdings" panose="05000000000000000000" pitchFamily="2" charset="2"/>
              </a:rPr>
              <a:t>RANDOM</a:t>
            </a:r>
          </a:p>
        </p:txBody>
      </p:sp>
      <p:sp>
        <p:nvSpPr>
          <p:cNvPr id="142" name="Rectangle 141">
            <a:extLst>
              <a:ext uri="{FF2B5EF4-FFF2-40B4-BE49-F238E27FC236}">
                <a16:creationId xmlns:a16="http://schemas.microsoft.com/office/drawing/2014/main" id="{BDEE2B66-2C6A-41E2-A8B4-E37AC7C073E2}"/>
              </a:ext>
            </a:extLst>
          </p:cNvPr>
          <p:cNvSpPr/>
          <p:nvPr/>
        </p:nvSpPr>
        <p:spPr>
          <a:xfrm>
            <a:off x="3246534" y="3047673"/>
            <a:ext cx="2886135" cy="830997"/>
          </a:xfrm>
          <a:prstGeom prst="rect">
            <a:avLst/>
          </a:prstGeom>
        </p:spPr>
        <p:txBody>
          <a:bodyPr wrap="square">
            <a:spAutoFit/>
          </a:bodyPr>
          <a:lstStyle/>
          <a:p>
            <a:pPr algn="ctr"/>
            <a:r>
              <a:rPr lang="en-US" sz="2400" b="1" dirty="0">
                <a:solidFill>
                  <a:srgbClr val="FF0000"/>
                </a:solidFill>
                <a:sym typeface="Wingdings" panose="05000000000000000000" pitchFamily="2" charset="2"/>
              </a:rPr>
              <a:t>UNDERDISPERSED (CLUSTERED)</a:t>
            </a:r>
          </a:p>
        </p:txBody>
      </p:sp>
      <p:sp>
        <p:nvSpPr>
          <p:cNvPr id="33" name="TextBox 32">
            <a:extLst>
              <a:ext uri="{FF2B5EF4-FFF2-40B4-BE49-F238E27FC236}">
                <a16:creationId xmlns:a16="http://schemas.microsoft.com/office/drawing/2014/main" id="{1228BEBE-9EC3-4A00-88E7-0584A3BD2F8B}"/>
              </a:ext>
            </a:extLst>
          </p:cNvPr>
          <p:cNvSpPr txBox="1"/>
          <p:nvPr/>
        </p:nvSpPr>
        <p:spPr>
          <a:xfrm>
            <a:off x="5977484" y="326037"/>
            <a:ext cx="904382" cy="2685648"/>
          </a:xfrm>
          <a:prstGeom prst="rect">
            <a:avLst/>
          </a:prstGeom>
          <a:solidFill>
            <a:srgbClr val="FF0000">
              <a:alpha val="32000"/>
            </a:srgbClr>
          </a:solidFill>
        </p:spPr>
        <p:txBody>
          <a:bodyPr wrap="square" rtlCol="0">
            <a:spAutoFit/>
          </a:bodyPr>
          <a:lstStyle/>
          <a:p>
            <a:endParaRPr lang="en-US" dirty="0"/>
          </a:p>
        </p:txBody>
      </p:sp>
      <p:cxnSp>
        <p:nvCxnSpPr>
          <p:cNvPr id="109" name="Straight Connector 108">
            <a:extLst>
              <a:ext uri="{FF2B5EF4-FFF2-40B4-BE49-F238E27FC236}">
                <a16:creationId xmlns:a16="http://schemas.microsoft.com/office/drawing/2014/main" id="{B36731E6-A669-4DF4-96CE-8B6CC4B1AF61}"/>
              </a:ext>
            </a:extLst>
          </p:cNvPr>
          <p:cNvCxnSpPr>
            <a:cxnSpLocks/>
          </p:cNvCxnSpPr>
          <p:nvPr/>
        </p:nvCxnSpPr>
        <p:spPr>
          <a:xfrm>
            <a:off x="6873398" y="0"/>
            <a:ext cx="0" cy="3120515"/>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154F392F-BF27-4FB8-ADAB-D774013CEBA6}"/>
              </a:ext>
            </a:extLst>
          </p:cNvPr>
          <p:cNvSpPr txBox="1"/>
          <p:nvPr/>
        </p:nvSpPr>
        <p:spPr>
          <a:xfrm>
            <a:off x="8814985" y="322241"/>
            <a:ext cx="904382" cy="2685648"/>
          </a:xfrm>
          <a:prstGeom prst="rect">
            <a:avLst/>
          </a:prstGeom>
          <a:solidFill>
            <a:srgbClr val="00B050">
              <a:alpha val="32000"/>
            </a:srgbClr>
          </a:solidFill>
        </p:spPr>
        <p:txBody>
          <a:bodyPr wrap="square" rtlCol="0">
            <a:spAutoFit/>
          </a:bodyPr>
          <a:lstStyle/>
          <a:p>
            <a:endParaRPr lang="en-US" dirty="0"/>
          </a:p>
        </p:txBody>
      </p:sp>
      <p:cxnSp>
        <p:nvCxnSpPr>
          <p:cNvPr id="139" name="Straight Connector 138">
            <a:extLst>
              <a:ext uri="{FF2B5EF4-FFF2-40B4-BE49-F238E27FC236}">
                <a16:creationId xmlns:a16="http://schemas.microsoft.com/office/drawing/2014/main" id="{D86B78A7-7A0F-46EF-824E-08202DC65342}"/>
              </a:ext>
            </a:extLst>
          </p:cNvPr>
          <p:cNvCxnSpPr>
            <a:cxnSpLocks/>
          </p:cNvCxnSpPr>
          <p:nvPr/>
        </p:nvCxnSpPr>
        <p:spPr>
          <a:xfrm>
            <a:off x="8846295" y="0"/>
            <a:ext cx="0" cy="3120515"/>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858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C75ADB-E9AC-BE46-A916-55ECFF857251}"/>
              </a:ext>
            </a:extLst>
          </p:cNvPr>
          <p:cNvSpPr>
            <a:spLocks noGrp="1"/>
          </p:cNvSpPr>
          <p:nvPr>
            <p:ph type="title"/>
          </p:nvPr>
        </p:nvSpPr>
        <p:spPr>
          <a:xfrm>
            <a:off x="838200" y="0"/>
            <a:ext cx="10515600" cy="1325563"/>
          </a:xfrm>
        </p:spPr>
        <p:txBody>
          <a:bodyPr/>
          <a:lstStyle/>
          <a:p>
            <a:pPr algn="ctr"/>
            <a:r>
              <a:rPr lang="en-US" dirty="0"/>
              <a:t>More on PD metrics</a:t>
            </a:r>
          </a:p>
        </p:txBody>
      </p:sp>
      <p:pic>
        <p:nvPicPr>
          <p:cNvPr id="7" name="Picture 6" descr="A screenshot of a cell phone&#10;&#10;Description automatically generated">
            <a:extLst>
              <a:ext uri="{FF2B5EF4-FFF2-40B4-BE49-F238E27FC236}">
                <a16:creationId xmlns:a16="http://schemas.microsoft.com/office/drawing/2014/main" id="{11EEE2AA-5E8A-EA4F-A021-D4294BF9B91C}"/>
              </a:ext>
            </a:extLst>
          </p:cNvPr>
          <p:cNvPicPr>
            <a:picLocks noChangeAspect="1"/>
          </p:cNvPicPr>
          <p:nvPr/>
        </p:nvPicPr>
        <p:blipFill>
          <a:blip r:embed="rId2"/>
          <a:stretch>
            <a:fillRect/>
          </a:stretch>
        </p:blipFill>
        <p:spPr>
          <a:xfrm>
            <a:off x="130631" y="1716110"/>
            <a:ext cx="6411683" cy="1766397"/>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73F4F0CC-4C54-4843-931D-B0B3D4B8A0BB}"/>
              </a:ext>
            </a:extLst>
          </p:cNvPr>
          <p:cNvPicPr>
            <a:picLocks noChangeAspect="1"/>
          </p:cNvPicPr>
          <p:nvPr/>
        </p:nvPicPr>
        <p:blipFill rotWithShape="1">
          <a:blip r:embed="rId3"/>
          <a:srcRect l="7500" t="38095" r="37214" b="21143"/>
          <a:stretch/>
        </p:blipFill>
        <p:spPr>
          <a:xfrm>
            <a:off x="241664" y="4003007"/>
            <a:ext cx="6659879" cy="2762045"/>
          </a:xfrm>
          <a:prstGeom prst="rect">
            <a:avLst/>
          </a:prstGeom>
        </p:spPr>
      </p:pic>
      <p:pic>
        <p:nvPicPr>
          <p:cNvPr id="2" name="Picture 1">
            <a:extLst>
              <a:ext uri="{FF2B5EF4-FFF2-40B4-BE49-F238E27FC236}">
                <a16:creationId xmlns:a16="http://schemas.microsoft.com/office/drawing/2014/main" id="{46AC9D39-B67D-F140-9F75-CD6236D5FFE9}"/>
              </a:ext>
            </a:extLst>
          </p:cNvPr>
          <p:cNvPicPr>
            <a:picLocks noChangeAspect="1"/>
          </p:cNvPicPr>
          <p:nvPr/>
        </p:nvPicPr>
        <p:blipFill>
          <a:blip r:embed="rId4"/>
          <a:stretch>
            <a:fillRect/>
          </a:stretch>
        </p:blipFill>
        <p:spPr>
          <a:xfrm>
            <a:off x="6886484" y="3875314"/>
            <a:ext cx="5305516" cy="2684236"/>
          </a:xfrm>
          <a:prstGeom prst="rect">
            <a:avLst/>
          </a:prstGeom>
        </p:spPr>
      </p:pic>
      <p:pic>
        <p:nvPicPr>
          <p:cNvPr id="3" name="Picture 2">
            <a:extLst>
              <a:ext uri="{FF2B5EF4-FFF2-40B4-BE49-F238E27FC236}">
                <a16:creationId xmlns:a16="http://schemas.microsoft.com/office/drawing/2014/main" id="{A3891AE0-7679-9949-B47C-F21DDFEA60CC}"/>
              </a:ext>
            </a:extLst>
          </p:cNvPr>
          <p:cNvPicPr>
            <a:picLocks noChangeAspect="1"/>
          </p:cNvPicPr>
          <p:nvPr/>
        </p:nvPicPr>
        <p:blipFill>
          <a:blip r:embed="rId4"/>
          <a:stretch>
            <a:fillRect/>
          </a:stretch>
        </p:blipFill>
        <p:spPr>
          <a:xfrm>
            <a:off x="6533071" y="1248438"/>
            <a:ext cx="5528298" cy="2796949"/>
          </a:xfrm>
          <a:prstGeom prst="rect">
            <a:avLst/>
          </a:prstGeom>
        </p:spPr>
      </p:pic>
    </p:spTree>
    <p:extLst>
      <p:ext uri="{BB962C8B-B14F-4D97-AF65-F5344CB8AC3E}">
        <p14:creationId xmlns:p14="http://schemas.microsoft.com/office/powerpoint/2010/main" val="1595282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8A6F-9E55-8242-AE35-0BAE442E9255}"/>
              </a:ext>
            </a:extLst>
          </p:cNvPr>
          <p:cNvSpPr>
            <a:spLocks noGrp="1"/>
          </p:cNvSpPr>
          <p:nvPr>
            <p:ph type="title"/>
          </p:nvPr>
        </p:nvSpPr>
        <p:spPr>
          <a:xfrm>
            <a:off x="457200" y="0"/>
            <a:ext cx="10515600" cy="1325563"/>
          </a:xfrm>
        </p:spPr>
        <p:txBody>
          <a:bodyPr>
            <a:normAutofit/>
          </a:bodyPr>
          <a:lstStyle/>
          <a:p>
            <a:r>
              <a:rPr lang="en-US" sz="5400" dirty="0">
                <a:latin typeface="Helvetica" pitchFamily="2" charset="0"/>
              </a:rPr>
              <a:t>Other Analyses</a:t>
            </a:r>
          </a:p>
        </p:txBody>
      </p:sp>
      <p:pic>
        <p:nvPicPr>
          <p:cNvPr id="7" name="Picture 6" descr="A picture containing drawing&#10;&#10;Description automatically generated">
            <a:extLst>
              <a:ext uri="{FF2B5EF4-FFF2-40B4-BE49-F238E27FC236}">
                <a16:creationId xmlns:a16="http://schemas.microsoft.com/office/drawing/2014/main" id="{A0A8B2A4-0655-F74D-BA9E-D9D20E6BA8B0}"/>
              </a:ext>
            </a:extLst>
          </p:cNvPr>
          <p:cNvPicPr>
            <a:picLocks noChangeAspect="1"/>
          </p:cNvPicPr>
          <p:nvPr/>
        </p:nvPicPr>
        <p:blipFill rotWithShape="1">
          <a:blip r:embed="rId3"/>
          <a:srcRect r="22836"/>
          <a:stretch/>
        </p:blipFill>
        <p:spPr>
          <a:xfrm>
            <a:off x="457200" y="1274239"/>
            <a:ext cx="6899097" cy="2476500"/>
          </a:xfrm>
          <a:prstGeom prst="rect">
            <a:avLst/>
          </a:prstGeom>
        </p:spPr>
      </p:pic>
      <p:sp>
        <p:nvSpPr>
          <p:cNvPr id="8" name="Rectangle 7">
            <a:extLst>
              <a:ext uri="{FF2B5EF4-FFF2-40B4-BE49-F238E27FC236}">
                <a16:creationId xmlns:a16="http://schemas.microsoft.com/office/drawing/2014/main" id="{261E0F40-2701-7E42-83EC-65B61A17487F}"/>
              </a:ext>
            </a:extLst>
          </p:cNvPr>
          <p:cNvSpPr/>
          <p:nvPr/>
        </p:nvSpPr>
        <p:spPr>
          <a:xfrm>
            <a:off x="206828" y="4011238"/>
            <a:ext cx="11702143" cy="1384995"/>
          </a:xfrm>
          <a:prstGeom prst="rect">
            <a:avLst/>
          </a:prstGeom>
        </p:spPr>
        <p:txBody>
          <a:bodyPr wrap="square">
            <a:spAutoFit/>
          </a:bodyPr>
          <a:lstStyle/>
          <a:p>
            <a:r>
              <a:rPr lang="en-US" sz="2800" dirty="0"/>
              <a:t>“Biodiverse is a tool for the spatial analysis of diversity using indices based on taxonomic, phylogenetic, trait and matrix-based (e.g. genetic distance) relationships, as well as related environmental and temporal variations.”</a:t>
            </a:r>
          </a:p>
        </p:txBody>
      </p:sp>
      <p:sp>
        <p:nvSpPr>
          <p:cNvPr id="3" name="Rectangle 2">
            <a:extLst>
              <a:ext uri="{FF2B5EF4-FFF2-40B4-BE49-F238E27FC236}">
                <a16:creationId xmlns:a16="http://schemas.microsoft.com/office/drawing/2014/main" id="{BD59622B-C27B-4D4A-A62F-3AE05AA76ADC}"/>
              </a:ext>
            </a:extLst>
          </p:cNvPr>
          <p:cNvSpPr/>
          <p:nvPr/>
        </p:nvSpPr>
        <p:spPr>
          <a:xfrm>
            <a:off x="5812971" y="5961532"/>
            <a:ext cx="6096000" cy="923330"/>
          </a:xfrm>
          <a:prstGeom prst="rect">
            <a:avLst/>
          </a:prstGeom>
        </p:spPr>
        <p:txBody>
          <a:bodyPr>
            <a:spAutoFit/>
          </a:bodyPr>
          <a:lstStyle/>
          <a:p>
            <a:r>
              <a:rPr lang="en-US" dirty="0"/>
              <a:t>Laffan, S.W., </a:t>
            </a:r>
            <a:r>
              <a:rPr lang="en-US" dirty="0" err="1"/>
              <a:t>Lubarsky</a:t>
            </a:r>
            <a:r>
              <a:rPr lang="en-US" dirty="0"/>
              <a:t>, E. &amp; </a:t>
            </a:r>
            <a:r>
              <a:rPr lang="en-US" dirty="0" err="1"/>
              <a:t>Rosauer</a:t>
            </a:r>
            <a:r>
              <a:rPr lang="en-US" dirty="0"/>
              <a:t>, D.F. (2010) Biodiverse, a tool for the spatial analysis of biological and related diversity. </a:t>
            </a:r>
            <a:r>
              <a:rPr lang="en-US" dirty="0" err="1"/>
              <a:t>Ecography</a:t>
            </a:r>
            <a:r>
              <a:rPr lang="en-US" dirty="0"/>
              <a:t>. Vol 33, 643-647 (Version 1.0).</a:t>
            </a:r>
          </a:p>
        </p:txBody>
      </p:sp>
    </p:spTree>
    <p:extLst>
      <p:ext uri="{BB962C8B-B14F-4D97-AF65-F5344CB8AC3E}">
        <p14:creationId xmlns:p14="http://schemas.microsoft.com/office/powerpoint/2010/main" val="870531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8A6F-9E55-8242-AE35-0BAE442E9255}"/>
              </a:ext>
            </a:extLst>
          </p:cNvPr>
          <p:cNvSpPr>
            <a:spLocks noGrp="1"/>
          </p:cNvSpPr>
          <p:nvPr>
            <p:ph type="title"/>
          </p:nvPr>
        </p:nvSpPr>
        <p:spPr>
          <a:xfrm>
            <a:off x="457200" y="169528"/>
            <a:ext cx="10515600" cy="1325563"/>
          </a:xfrm>
        </p:spPr>
        <p:txBody>
          <a:bodyPr>
            <a:normAutofit/>
          </a:bodyPr>
          <a:lstStyle/>
          <a:p>
            <a:r>
              <a:rPr lang="en-US" sz="5400" dirty="0">
                <a:latin typeface="Helvetica" pitchFamily="2" charset="0"/>
              </a:rPr>
              <a:t>Other Analyses</a:t>
            </a:r>
          </a:p>
        </p:txBody>
      </p:sp>
      <p:pic>
        <p:nvPicPr>
          <p:cNvPr id="4" name="Picture 3" descr="A drawing of a face&#10;&#10;Description automatically generated">
            <a:extLst>
              <a:ext uri="{FF2B5EF4-FFF2-40B4-BE49-F238E27FC236}">
                <a16:creationId xmlns:a16="http://schemas.microsoft.com/office/drawing/2014/main" id="{80EFBA71-B6A3-4346-964F-AF124616B308}"/>
              </a:ext>
            </a:extLst>
          </p:cNvPr>
          <p:cNvPicPr>
            <a:picLocks noChangeAspect="1"/>
          </p:cNvPicPr>
          <p:nvPr/>
        </p:nvPicPr>
        <p:blipFill>
          <a:blip r:embed="rId2"/>
          <a:stretch>
            <a:fillRect/>
          </a:stretch>
        </p:blipFill>
        <p:spPr>
          <a:xfrm>
            <a:off x="457200" y="1327759"/>
            <a:ext cx="5913773" cy="1768605"/>
          </a:xfrm>
          <a:prstGeom prst="rect">
            <a:avLst/>
          </a:prstGeom>
        </p:spPr>
      </p:pic>
      <p:sp>
        <p:nvSpPr>
          <p:cNvPr id="9" name="Content Placeholder 2">
            <a:extLst>
              <a:ext uri="{FF2B5EF4-FFF2-40B4-BE49-F238E27FC236}">
                <a16:creationId xmlns:a16="http://schemas.microsoft.com/office/drawing/2014/main" id="{367456D9-936D-1A49-954F-CA885FA52867}"/>
              </a:ext>
            </a:extLst>
          </p:cNvPr>
          <p:cNvSpPr>
            <a:spLocks noGrp="1"/>
          </p:cNvSpPr>
          <p:nvPr>
            <p:ph idx="1"/>
          </p:nvPr>
        </p:nvSpPr>
        <p:spPr>
          <a:xfrm>
            <a:off x="696685" y="3979052"/>
            <a:ext cx="10515600" cy="2318657"/>
          </a:xfrm>
        </p:spPr>
        <p:txBody>
          <a:bodyPr/>
          <a:lstStyle/>
          <a:p>
            <a:r>
              <a:rPr lang="en-US" dirty="0"/>
              <a:t>New Bayesian pipeline – wrapper for </a:t>
            </a:r>
            <a:r>
              <a:rPr lang="en-US" dirty="0" err="1"/>
              <a:t>BayesTraits</a:t>
            </a:r>
            <a:r>
              <a:rPr lang="en-US" dirty="0"/>
              <a:t> (ambitus)</a:t>
            </a:r>
          </a:p>
          <a:p>
            <a:r>
              <a:rPr lang="en-US" dirty="0"/>
              <a:t>Aim is E-space </a:t>
            </a:r>
            <a:r>
              <a:rPr lang="en-US" i="1" dirty="0"/>
              <a:t>distributions </a:t>
            </a:r>
            <a:r>
              <a:rPr lang="en-US" dirty="0"/>
              <a:t>on ancestral taxa</a:t>
            </a:r>
          </a:p>
          <a:p>
            <a:r>
              <a:rPr lang="en-US" dirty="0"/>
              <a:t>New code to project on geographic space – binary and binned posterior probabilities</a:t>
            </a:r>
          </a:p>
        </p:txBody>
      </p:sp>
      <p:pic>
        <p:nvPicPr>
          <p:cNvPr id="5" name="Picture 4">
            <a:extLst>
              <a:ext uri="{FF2B5EF4-FFF2-40B4-BE49-F238E27FC236}">
                <a16:creationId xmlns:a16="http://schemas.microsoft.com/office/drawing/2014/main" id="{0ACFF46B-8943-3D47-8304-1BDCA16BC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3125" y="77673"/>
            <a:ext cx="1759057" cy="2216124"/>
          </a:xfrm>
          <a:prstGeom prst="rect">
            <a:avLst/>
          </a:prstGeom>
        </p:spPr>
      </p:pic>
      <p:sp>
        <p:nvSpPr>
          <p:cNvPr id="6" name="TextBox 5">
            <a:extLst>
              <a:ext uri="{FF2B5EF4-FFF2-40B4-BE49-F238E27FC236}">
                <a16:creationId xmlns:a16="http://schemas.microsoft.com/office/drawing/2014/main" id="{1050AA0A-903F-6745-8D80-C88CD2A31439}"/>
              </a:ext>
            </a:extLst>
          </p:cNvPr>
          <p:cNvSpPr txBox="1"/>
          <p:nvPr/>
        </p:nvSpPr>
        <p:spPr>
          <a:xfrm>
            <a:off x="10479708" y="2385652"/>
            <a:ext cx="1565685" cy="369332"/>
          </a:xfrm>
          <a:prstGeom prst="rect">
            <a:avLst/>
          </a:prstGeom>
          <a:noFill/>
        </p:spPr>
        <p:txBody>
          <a:bodyPr wrap="square" rtlCol="0">
            <a:spAutoFit/>
          </a:bodyPr>
          <a:lstStyle/>
          <a:p>
            <a:r>
              <a:rPr lang="en-US" i="1" dirty="0"/>
              <a:t>Ryan Folk</a:t>
            </a:r>
          </a:p>
        </p:txBody>
      </p:sp>
    </p:spTree>
    <p:extLst>
      <p:ext uri="{BB962C8B-B14F-4D97-AF65-F5344CB8AC3E}">
        <p14:creationId xmlns:p14="http://schemas.microsoft.com/office/powerpoint/2010/main" val="305251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74F6E-DD21-7E48-B222-AE6A37F84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10" y="1940799"/>
            <a:ext cx="10591800" cy="1346200"/>
          </a:xfrm>
          <a:prstGeom prst="rect">
            <a:avLst/>
          </a:prstGeom>
        </p:spPr>
      </p:pic>
      <p:pic>
        <p:nvPicPr>
          <p:cNvPr id="5" name="Picture 4">
            <a:extLst>
              <a:ext uri="{FF2B5EF4-FFF2-40B4-BE49-F238E27FC236}">
                <a16:creationId xmlns:a16="http://schemas.microsoft.com/office/drawing/2014/main" id="{6AD4BBFC-2980-6D44-ABB1-DC072466A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65" y="4245916"/>
            <a:ext cx="10793612" cy="2324172"/>
          </a:xfrm>
          <a:prstGeom prst="rect">
            <a:avLst/>
          </a:prstGeom>
        </p:spPr>
      </p:pic>
      <p:pic>
        <p:nvPicPr>
          <p:cNvPr id="6" name="Picture 5" descr="A drawing of a face&#10;&#10;Description automatically generated">
            <a:extLst>
              <a:ext uri="{FF2B5EF4-FFF2-40B4-BE49-F238E27FC236}">
                <a16:creationId xmlns:a16="http://schemas.microsoft.com/office/drawing/2014/main" id="{2D655AE7-1BAA-6142-9C8E-C7B8E1E94C61}"/>
              </a:ext>
            </a:extLst>
          </p:cNvPr>
          <p:cNvPicPr>
            <a:picLocks noChangeAspect="1"/>
          </p:cNvPicPr>
          <p:nvPr/>
        </p:nvPicPr>
        <p:blipFill>
          <a:blip r:embed="rId4"/>
          <a:stretch>
            <a:fillRect/>
          </a:stretch>
        </p:blipFill>
        <p:spPr>
          <a:xfrm>
            <a:off x="6405937" y="-141446"/>
            <a:ext cx="5913773" cy="1768605"/>
          </a:xfrm>
          <a:prstGeom prst="rect">
            <a:avLst/>
          </a:prstGeom>
        </p:spPr>
      </p:pic>
    </p:spTree>
    <p:extLst>
      <p:ext uri="{BB962C8B-B14F-4D97-AF65-F5344CB8AC3E}">
        <p14:creationId xmlns:p14="http://schemas.microsoft.com/office/powerpoint/2010/main" val="208210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8969" y="0"/>
            <a:ext cx="9144000" cy="6858000"/>
          </a:xfrm>
          <a:prstGeom prst="rect">
            <a:avLst/>
          </a:prstGeom>
          <a:ln>
            <a:solidFill>
              <a:schemeClr val="tx1"/>
            </a:solidFill>
            <a:prstDash val="sysDot"/>
          </a:ln>
        </p:spPr>
      </p:pic>
      <p:cxnSp>
        <p:nvCxnSpPr>
          <p:cNvPr id="6" name="Straight Arrow Connector 5"/>
          <p:cNvCxnSpPr/>
          <p:nvPr/>
        </p:nvCxnSpPr>
        <p:spPr>
          <a:xfrm flipH="1" flipV="1">
            <a:off x="3503934" y="3863624"/>
            <a:ext cx="139064" cy="708305"/>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05154" y="3412408"/>
            <a:ext cx="2062847" cy="2588342"/>
          </a:xfrm>
          <a:prstGeom prst="rect">
            <a:avLst/>
          </a:prstGeom>
        </p:spPr>
      </p:pic>
      <p:sp>
        <p:nvSpPr>
          <p:cNvPr id="5" name="Title 1"/>
          <p:cNvSpPr>
            <a:spLocks noGrp="1"/>
          </p:cNvSpPr>
          <p:nvPr>
            <p:ph type="title"/>
          </p:nvPr>
        </p:nvSpPr>
        <p:spPr>
          <a:xfrm>
            <a:off x="2609740" y="391913"/>
            <a:ext cx="7387782" cy="261779"/>
          </a:xfrm>
        </p:spPr>
        <p:txBody>
          <a:bodyPr>
            <a:noAutofit/>
          </a:bodyPr>
          <a:lstStyle/>
          <a:p>
            <a:pPr algn="ctr"/>
            <a:r>
              <a:rPr lang="en-US" dirty="0">
                <a:solidFill>
                  <a:schemeClr val="bg1"/>
                </a:solidFill>
              </a:rPr>
              <a:t>Solving a Hybridization Puzzle</a:t>
            </a:r>
          </a:p>
        </p:txBody>
      </p:sp>
      <p:sp>
        <p:nvSpPr>
          <p:cNvPr id="7" name="TextBox 6"/>
          <p:cNvSpPr txBox="1"/>
          <p:nvPr/>
        </p:nvSpPr>
        <p:spPr>
          <a:xfrm>
            <a:off x="8605152" y="5654501"/>
            <a:ext cx="1565685" cy="369332"/>
          </a:xfrm>
          <a:prstGeom prst="rect">
            <a:avLst/>
          </a:prstGeom>
          <a:noFill/>
        </p:spPr>
        <p:txBody>
          <a:bodyPr wrap="square" rtlCol="0">
            <a:spAutoFit/>
          </a:bodyPr>
          <a:lstStyle/>
          <a:p>
            <a:r>
              <a:rPr lang="en-US" i="1">
                <a:solidFill>
                  <a:schemeClr val="bg1"/>
                </a:solidFill>
              </a:rPr>
              <a:t>Heuchera</a:t>
            </a:r>
            <a:endParaRPr lang="en-US" i="1" dirty="0">
              <a:solidFill>
                <a:schemeClr val="bg1"/>
              </a:solidFill>
            </a:endParaRPr>
          </a:p>
        </p:txBody>
      </p:sp>
      <p:sp>
        <p:nvSpPr>
          <p:cNvPr id="8" name="TextBox 7"/>
          <p:cNvSpPr txBox="1"/>
          <p:nvPr/>
        </p:nvSpPr>
        <p:spPr>
          <a:xfrm>
            <a:off x="9636576" y="5654501"/>
            <a:ext cx="1565685" cy="369332"/>
          </a:xfrm>
          <a:prstGeom prst="rect">
            <a:avLst/>
          </a:prstGeom>
          <a:noFill/>
        </p:spPr>
        <p:txBody>
          <a:bodyPr wrap="square" rtlCol="0">
            <a:spAutoFit/>
          </a:bodyPr>
          <a:lstStyle/>
          <a:p>
            <a:r>
              <a:rPr lang="en-US" i="1" dirty="0" err="1">
                <a:solidFill>
                  <a:schemeClr val="bg1"/>
                </a:solidFill>
              </a:rPr>
              <a:t>Mitella</a:t>
            </a:r>
            <a:endParaRPr lang="en-US" i="1" dirty="0">
              <a:solidFill>
                <a:schemeClr val="bg1"/>
              </a:solidFill>
            </a:endParaRPr>
          </a:p>
        </p:txBody>
      </p:sp>
      <p:cxnSp>
        <p:nvCxnSpPr>
          <p:cNvPr id="10" name="Straight Arrow Connector 9"/>
          <p:cNvCxnSpPr/>
          <p:nvPr/>
        </p:nvCxnSpPr>
        <p:spPr>
          <a:xfrm flipV="1">
            <a:off x="3642999" y="3343665"/>
            <a:ext cx="2843157" cy="391929"/>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21143409">
            <a:off x="4278414" y="3034461"/>
            <a:ext cx="2227616" cy="461665"/>
          </a:xfrm>
          <a:prstGeom prst="rect">
            <a:avLst/>
          </a:prstGeom>
          <a:noFill/>
        </p:spPr>
        <p:txBody>
          <a:bodyPr wrap="square" rtlCol="0">
            <a:spAutoFit/>
          </a:bodyPr>
          <a:lstStyle/>
          <a:p>
            <a:r>
              <a:rPr lang="en-US" sz="2400" dirty="0" err="1">
                <a:solidFill>
                  <a:schemeClr val="bg1"/>
                </a:solidFill>
              </a:rPr>
              <a:t>cpDNA</a:t>
            </a:r>
            <a:r>
              <a:rPr lang="en-US" sz="2400" dirty="0">
                <a:solidFill>
                  <a:schemeClr val="bg1"/>
                </a:solidFill>
              </a:rPr>
              <a:t> capture</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8970" y="4217775"/>
            <a:ext cx="1359649" cy="1712936"/>
          </a:xfrm>
          <a:prstGeom prst="rect">
            <a:avLst/>
          </a:prstGeom>
        </p:spPr>
      </p:pic>
      <p:sp>
        <p:nvSpPr>
          <p:cNvPr id="13" name="TextBox 12"/>
          <p:cNvSpPr txBox="1"/>
          <p:nvPr/>
        </p:nvSpPr>
        <p:spPr>
          <a:xfrm>
            <a:off x="1826898" y="6048853"/>
            <a:ext cx="1565685" cy="369332"/>
          </a:xfrm>
          <a:prstGeom prst="rect">
            <a:avLst/>
          </a:prstGeom>
          <a:noFill/>
        </p:spPr>
        <p:txBody>
          <a:bodyPr wrap="square" rtlCol="0">
            <a:spAutoFit/>
          </a:bodyPr>
          <a:lstStyle/>
          <a:p>
            <a:r>
              <a:rPr lang="en-US" i="1" dirty="0">
                <a:solidFill>
                  <a:schemeClr val="bg1"/>
                </a:solidFill>
              </a:rPr>
              <a:t>Ryan Folk</a:t>
            </a:r>
          </a:p>
        </p:txBody>
      </p:sp>
    </p:spTree>
    <p:extLst>
      <p:ext uri="{BB962C8B-B14F-4D97-AF65-F5344CB8AC3E}">
        <p14:creationId xmlns:p14="http://schemas.microsoft.com/office/powerpoint/2010/main" val="1358132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3673" y="4112057"/>
            <a:ext cx="1580600" cy="206798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77195" y="1851620"/>
            <a:ext cx="9144000" cy="18325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681164" y="1470625"/>
            <a:ext cx="8829675" cy="448192"/>
          </a:xfrm>
          <a:prstGeom prst="rect">
            <a:avLst/>
          </a:prstGeom>
        </p:spPr>
      </p:pic>
      <p:cxnSp>
        <p:nvCxnSpPr>
          <p:cNvPr id="8" name="Straight Arrow Connector 7"/>
          <p:cNvCxnSpPr/>
          <p:nvPr/>
        </p:nvCxnSpPr>
        <p:spPr>
          <a:xfrm flipV="1">
            <a:off x="5164445" y="3056729"/>
            <a:ext cx="9626" cy="827180"/>
          </a:xfrm>
          <a:prstGeom prst="straightConnector1">
            <a:avLst/>
          </a:prstGeom>
          <a:ln w="2540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99993" y="6239289"/>
            <a:ext cx="1565685" cy="369332"/>
          </a:xfrm>
          <a:prstGeom prst="rect">
            <a:avLst/>
          </a:prstGeom>
          <a:noFill/>
        </p:spPr>
        <p:txBody>
          <a:bodyPr wrap="square" rtlCol="0">
            <a:spAutoFit/>
          </a:bodyPr>
          <a:lstStyle/>
          <a:p>
            <a:r>
              <a:rPr lang="en-US" i="1" dirty="0" err="1"/>
              <a:t>Mitella</a:t>
            </a:r>
            <a:endParaRPr lang="en-US" i="1" dirty="0"/>
          </a:p>
        </p:txBody>
      </p:sp>
      <p:sp>
        <p:nvSpPr>
          <p:cNvPr id="10" name="TextBox 9"/>
          <p:cNvSpPr txBox="1"/>
          <p:nvPr/>
        </p:nvSpPr>
        <p:spPr>
          <a:xfrm>
            <a:off x="5725882" y="6263352"/>
            <a:ext cx="1565685" cy="369332"/>
          </a:xfrm>
          <a:prstGeom prst="rect">
            <a:avLst/>
          </a:prstGeom>
          <a:noFill/>
        </p:spPr>
        <p:txBody>
          <a:bodyPr wrap="square" rtlCol="0">
            <a:spAutoFit/>
          </a:bodyPr>
          <a:lstStyle/>
          <a:p>
            <a:r>
              <a:rPr lang="en-US" i="1"/>
              <a:t>Heuchera</a:t>
            </a:r>
            <a:endParaRPr lang="en-US" i="1" dirty="0"/>
          </a:p>
        </p:txBody>
      </p:sp>
      <p:sp>
        <p:nvSpPr>
          <p:cNvPr id="11" name="Title 1"/>
          <p:cNvSpPr>
            <a:spLocks noGrp="1"/>
          </p:cNvSpPr>
          <p:nvPr>
            <p:ph type="title"/>
          </p:nvPr>
        </p:nvSpPr>
        <p:spPr>
          <a:xfrm>
            <a:off x="2091836" y="529783"/>
            <a:ext cx="8008329" cy="428625"/>
          </a:xfrm>
        </p:spPr>
        <p:txBody>
          <a:bodyPr>
            <a:noAutofit/>
          </a:bodyPr>
          <a:lstStyle/>
          <a:p>
            <a:pPr algn="ctr"/>
            <a:r>
              <a:rPr lang="en-US" sz="4800" dirty="0"/>
              <a:t>Ancestral Niche Reconstruction </a:t>
            </a:r>
            <a:br>
              <a:rPr lang="en-US" sz="4800" dirty="0"/>
            </a:br>
            <a:endParaRPr lang="en-US" sz="4800" dirty="0"/>
          </a:p>
        </p:txBody>
      </p:sp>
    </p:spTree>
    <p:extLst>
      <p:ext uri="{BB962C8B-B14F-4D97-AF65-F5344CB8AC3E}">
        <p14:creationId xmlns:p14="http://schemas.microsoft.com/office/powerpoint/2010/main" val="3320674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8A6F-9E55-8242-AE35-0BAE442E9255}"/>
              </a:ext>
            </a:extLst>
          </p:cNvPr>
          <p:cNvSpPr>
            <a:spLocks noGrp="1"/>
          </p:cNvSpPr>
          <p:nvPr>
            <p:ph type="title"/>
          </p:nvPr>
        </p:nvSpPr>
        <p:spPr>
          <a:xfrm>
            <a:off x="457200" y="169528"/>
            <a:ext cx="10515600" cy="1325563"/>
          </a:xfrm>
        </p:spPr>
        <p:txBody>
          <a:bodyPr>
            <a:normAutofit/>
          </a:bodyPr>
          <a:lstStyle/>
          <a:p>
            <a:r>
              <a:rPr lang="en-US" sz="5400" dirty="0">
                <a:latin typeface="Helvetica" pitchFamily="2" charset="0"/>
              </a:rPr>
              <a:t>Other Analyses</a:t>
            </a:r>
          </a:p>
        </p:txBody>
      </p:sp>
      <p:pic>
        <p:nvPicPr>
          <p:cNvPr id="4" name="Picture 3" descr="A drawing of a face&#10;&#10;Description automatically generated">
            <a:extLst>
              <a:ext uri="{FF2B5EF4-FFF2-40B4-BE49-F238E27FC236}">
                <a16:creationId xmlns:a16="http://schemas.microsoft.com/office/drawing/2014/main" id="{80EFBA71-B6A3-4346-964F-AF124616B308}"/>
              </a:ext>
            </a:extLst>
          </p:cNvPr>
          <p:cNvPicPr>
            <a:picLocks noChangeAspect="1"/>
          </p:cNvPicPr>
          <p:nvPr/>
        </p:nvPicPr>
        <p:blipFill>
          <a:blip r:embed="rId2"/>
          <a:stretch>
            <a:fillRect/>
          </a:stretch>
        </p:blipFill>
        <p:spPr>
          <a:xfrm>
            <a:off x="6405937" y="-141446"/>
            <a:ext cx="5913773" cy="1768605"/>
          </a:xfrm>
          <a:prstGeom prst="rect">
            <a:avLst/>
          </a:prstGeom>
        </p:spPr>
      </p:pic>
      <p:pic>
        <p:nvPicPr>
          <p:cNvPr id="7" name="Picture 6">
            <a:extLst>
              <a:ext uri="{FF2B5EF4-FFF2-40B4-BE49-F238E27FC236}">
                <a16:creationId xmlns:a16="http://schemas.microsoft.com/office/drawing/2014/main" id="{6E5D4B6D-A3A7-D04E-ACD6-2BFB42DF6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6605"/>
            <a:ext cx="12192000" cy="3915317"/>
          </a:xfrm>
          <a:prstGeom prst="rect">
            <a:avLst/>
          </a:prstGeom>
        </p:spPr>
      </p:pic>
    </p:spTree>
    <p:extLst>
      <p:ext uri="{BB962C8B-B14F-4D97-AF65-F5344CB8AC3E}">
        <p14:creationId xmlns:p14="http://schemas.microsoft.com/office/powerpoint/2010/main" val="1032740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8A6F-9E55-8242-AE35-0BAE442E9255}"/>
              </a:ext>
            </a:extLst>
          </p:cNvPr>
          <p:cNvSpPr>
            <a:spLocks noGrp="1"/>
          </p:cNvSpPr>
          <p:nvPr>
            <p:ph type="title"/>
          </p:nvPr>
        </p:nvSpPr>
        <p:spPr>
          <a:xfrm>
            <a:off x="457200" y="169528"/>
            <a:ext cx="10515600" cy="1325563"/>
          </a:xfrm>
        </p:spPr>
        <p:txBody>
          <a:bodyPr>
            <a:normAutofit/>
          </a:bodyPr>
          <a:lstStyle/>
          <a:p>
            <a:r>
              <a:rPr lang="en-US" sz="5400" dirty="0">
                <a:latin typeface="Helvetica" pitchFamily="2" charset="0"/>
              </a:rPr>
              <a:t>Other Analyses</a:t>
            </a:r>
          </a:p>
        </p:txBody>
      </p:sp>
      <p:pic>
        <p:nvPicPr>
          <p:cNvPr id="4" name="Picture 3" descr="A drawing of a face&#10;&#10;Description automatically generated">
            <a:extLst>
              <a:ext uri="{FF2B5EF4-FFF2-40B4-BE49-F238E27FC236}">
                <a16:creationId xmlns:a16="http://schemas.microsoft.com/office/drawing/2014/main" id="{80EFBA71-B6A3-4346-964F-AF124616B308}"/>
              </a:ext>
            </a:extLst>
          </p:cNvPr>
          <p:cNvPicPr>
            <a:picLocks noChangeAspect="1"/>
          </p:cNvPicPr>
          <p:nvPr/>
        </p:nvPicPr>
        <p:blipFill>
          <a:blip r:embed="rId2"/>
          <a:stretch>
            <a:fillRect/>
          </a:stretch>
        </p:blipFill>
        <p:spPr>
          <a:xfrm>
            <a:off x="6405937" y="-141446"/>
            <a:ext cx="5913773" cy="1768605"/>
          </a:xfrm>
          <a:prstGeom prst="rect">
            <a:avLst/>
          </a:prstGeom>
        </p:spPr>
      </p:pic>
      <p:pic>
        <p:nvPicPr>
          <p:cNvPr id="6" name="Picture 5">
            <a:extLst>
              <a:ext uri="{FF2B5EF4-FFF2-40B4-BE49-F238E27FC236}">
                <a16:creationId xmlns:a16="http://schemas.microsoft.com/office/drawing/2014/main" id="{2E24031F-58D0-B943-B4AD-BD6E61201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732722"/>
            <a:ext cx="11290300" cy="4254500"/>
          </a:xfrm>
          <a:prstGeom prst="rect">
            <a:avLst/>
          </a:prstGeom>
        </p:spPr>
      </p:pic>
    </p:spTree>
    <p:extLst>
      <p:ext uri="{BB962C8B-B14F-4D97-AF65-F5344CB8AC3E}">
        <p14:creationId xmlns:p14="http://schemas.microsoft.com/office/powerpoint/2010/main" val="580856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808037" y="123727"/>
            <a:ext cx="8859963" cy="803443"/>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sz="3600" dirty="0"/>
              <a:t>Phylogenetic Diversity:</a:t>
            </a:r>
          </a:p>
          <a:p>
            <a:r>
              <a:rPr lang="en-US" sz="3600" dirty="0"/>
              <a:t>	</a:t>
            </a:r>
            <a:r>
              <a:rPr lang="en-US" sz="3600" b="0" dirty="0"/>
              <a:t>How much of the Tree of Life is present 	in a geographic area? </a:t>
            </a:r>
          </a:p>
        </p:txBody>
      </p:sp>
      <p:sp>
        <p:nvSpPr>
          <p:cNvPr id="3" name="TextBox 2"/>
          <p:cNvSpPr txBox="1"/>
          <p:nvPr/>
        </p:nvSpPr>
        <p:spPr>
          <a:xfrm>
            <a:off x="1808036" y="2059085"/>
            <a:ext cx="4083616" cy="523220"/>
          </a:xfrm>
          <a:prstGeom prst="rect">
            <a:avLst/>
          </a:prstGeom>
          <a:noFill/>
        </p:spPr>
        <p:txBody>
          <a:bodyPr wrap="square" rtlCol="0">
            <a:spAutoFit/>
          </a:bodyPr>
          <a:lstStyle/>
          <a:p>
            <a:r>
              <a:rPr lang="en-US" sz="2800" dirty="0"/>
              <a:t>Oaks</a:t>
            </a:r>
          </a:p>
        </p:txBody>
      </p:sp>
      <p:pic>
        <p:nvPicPr>
          <p:cNvPr id="11" name="Picture 1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08036" y="2841856"/>
            <a:ext cx="1102494" cy="661080"/>
          </a:xfrm>
          <a:prstGeom prst="rect">
            <a:avLst/>
          </a:prstGeom>
        </p:spPr>
      </p:pic>
      <p:pic>
        <p:nvPicPr>
          <p:cNvPr id="12" name="Picture 1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2048" y="2841856"/>
            <a:ext cx="1102494" cy="661080"/>
          </a:xfrm>
          <a:prstGeom prst="rect">
            <a:avLst/>
          </a:prstGeom>
        </p:spPr>
      </p:pic>
      <p:pic>
        <p:nvPicPr>
          <p:cNvPr id="13" name="Picture 1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94542" y="2841856"/>
            <a:ext cx="1102494" cy="661080"/>
          </a:xfrm>
          <a:prstGeom prst="rect">
            <a:avLst/>
          </a:prstGeom>
        </p:spPr>
      </p:pic>
      <p:pic>
        <p:nvPicPr>
          <p:cNvPr id="14" name="Picture 1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7036" y="2841856"/>
            <a:ext cx="1102494" cy="661080"/>
          </a:xfrm>
          <a:prstGeom prst="rect">
            <a:avLst/>
          </a:prstGeom>
        </p:spPr>
      </p:pic>
      <p:pic>
        <p:nvPicPr>
          <p:cNvPr id="19" name="Picture 18"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08036" y="3500672"/>
            <a:ext cx="1102494" cy="661080"/>
          </a:xfrm>
          <a:prstGeom prst="rect">
            <a:avLst/>
          </a:prstGeom>
        </p:spPr>
      </p:pic>
      <p:pic>
        <p:nvPicPr>
          <p:cNvPr id="20" name="Picture 1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2048" y="3500672"/>
            <a:ext cx="1102494" cy="661080"/>
          </a:xfrm>
          <a:prstGeom prst="rect">
            <a:avLst/>
          </a:prstGeom>
        </p:spPr>
      </p:pic>
      <p:pic>
        <p:nvPicPr>
          <p:cNvPr id="21" name="Picture 2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94542" y="3500672"/>
            <a:ext cx="1102494" cy="661080"/>
          </a:xfrm>
          <a:prstGeom prst="rect">
            <a:avLst/>
          </a:prstGeom>
        </p:spPr>
      </p:pic>
      <p:pic>
        <p:nvPicPr>
          <p:cNvPr id="22" name="Picture 2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7036" y="3500672"/>
            <a:ext cx="1102494" cy="661080"/>
          </a:xfrm>
          <a:prstGeom prst="rect">
            <a:avLst/>
          </a:prstGeom>
        </p:spPr>
      </p:pic>
      <p:sp>
        <p:nvSpPr>
          <p:cNvPr id="27" name="TextBox 26"/>
          <p:cNvSpPr txBox="1"/>
          <p:nvPr/>
        </p:nvSpPr>
        <p:spPr>
          <a:xfrm>
            <a:off x="1852734" y="4419600"/>
            <a:ext cx="4083616" cy="523220"/>
          </a:xfrm>
          <a:prstGeom prst="rect">
            <a:avLst/>
          </a:prstGeom>
          <a:noFill/>
        </p:spPr>
        <p:txBody>
          <a:bodyPr wrap="square" rtlCol="0">
            <a:spAutoFit/>
          </a:bodyPr>
          <a:lstStyle/>
          <a:p>
            <a:r>
              <a:rPr lang="en-US" sz="2800" dirty="0"/>
              <a:t>Vs.</a:t>
            </a:r>
          </a:p>
        </p:txBody>
      </p:sp>
      <p:pic>
        <p:nvPicPr>
          <p:cNvPr id="40" name="Picture 3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88569" y="4955905"/>
            <a:ext cx="1102494" cy="661080"/>
          </a:xfrm>
          <a:prstGeom prst="rect">
            <a:avLst/>
          </a:prstGeom>
        </p:spPr>
      </p:pic>
      <p:pic>
        <p:nvPicPr>
          <p:cNvPr id="46" name="Picture 4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11346" y="5699741"/>
            <a:ext cx="1102494" cy="661080"/>
          </a:xfrm>
          <a:prstGeom prst="rect">
            <a:avLst/>
          </a:prstGeom>
        </p:spPr>
      </p:pic>
      <p:pic>
        <p:nvPicPr>
          <p:cNvPr id="2" name="Picture 1"/>
          <p:cNvPicPr>
            <a:picLocks noChangeAspect="1"/>
          </p:cNvPicPr>
          <p:nvPr/>
        </p:nvPicPr>
        <p:blipFill>
          <a:blip r:embed="rId4"/>
          <a:stretch>
            <a:fillRect/>
          </a:stretch>
        </p:blipFill>
        <p:spPr>
          <a:xfrm>
            <a:off x="3040388" y="4482805"/>
            <a:ext cx="1003300" cy="1219200"/>
          </a:xfrm>
          <a:prstGeom prst="rect">
            <a:avLst/>
          </a:prstGeom>
        </p:spPr>
      </p:pic>
      <p:pic>
        <p:nvPicPr>
          <p:cNvPr id="5" name="Picture 4"/>
          <p:cNvPicPr>
            <a:picLocks noChangeAspect="1"/>
          </p:cNvPicPr>
          <p:nvPr/>
        </p:nvPicPr>
        <p:blipFill>
          <a:blip r:embed="rId5"/>
          <a:stretch>
            <a:fillRect/>
          </a:stretch>
        </p:blipFill>
        <p:spPr>
          <a:xfrm>
            <a:off x="3913840" y="5614721"/>
            <a:ext cx="1447800" cy="1219200"/>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53292" y="5595524"/>
            <a:ext cx="1076721" cy="874836"/>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37895" y="5612458"/>
            <a:ext cx="886243" cy="886243"/>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3689" y="4482805"/>
            <a:ext cx="944880" cy="1181100"/>
          </a:xfrm>
          <a:prstGeom prst="rect">
            <a:avLst/>
          </a:prstGeom>
        </p:spPr>
      </p:pic>
      <p:pic>
        <p:nvPicPr>
          <p:cNvPr id="56" name="Picture 5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37894" y="5040925"/>
            <a:ext cx="1102494" cy="661080"/>
          </a:xfrm>
          <a:prstGeom prst="rect">
            <a:avLst/>
          </a:prstGeom>
        </p:spPr>
      </p:pic>
    </p:spTree>
    <p:extLst>
      <p:ext uri="{BB962C8B-B14F-4D97-AF65-F5344CB8AC3E}">
        <p14:creationId xmlns:p14="http://schemas.microsoft.com/office/powerpoint/2010/main" val="1468705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8A6F-9E55-8242-AE35-0BAE442E9255}"/>
              </a:ext>
            </a:extLst>
          </p:cNvPr>
          <p:cNvSpPr>
            <a:spLocks noGrp="1"/>
          </p:cNvSpPr>
          <p:nvPr>
            <p:ph type="title"/>
          </p:nvPr>
        </p:nvSpPr>
        <p:spPr>
          <a:xfrm>
            <a:off x="457200" y="169528"/>
            <a:ext cx="10515600" cy="1325563"/>
          </a:xfrm>
        </p:spPr>
        <p:txBody>
          <a:bodyPr>
            <a:normAutofit/>
          </a:bodyPr>
          <a:lstStyle/>
          <a:p>
            <a:r>
              <a:rPr lang="en-US" sz="5400" dirty="0">
                <a:latin typeface="Helvetica" pitchFamily="2" charset="0"/>
              </a:rPr>
              <a:t>Other Analyses</a:t>
            </a:r>
          </a:p>
        </p:txBody>
      </p:sp>
      <p:pic>
        <p:nvPicPr>
          <p:cNvPr id="4" name="Picture 3" descr="A drawing of a face&#10;&#10;Description automatically generated">
            <a:extLst>
              <a:ext uri="{FF2B5EF4-FFF2-40B4-BE49-F238E27FC236}">
                <a16:creationId xmlns:a16="http://schemas.microsoft.com/office/drawing/2014/main" id="{80EFBA71-B6A3-4346-964F-AF124616B308}"/>
              </a:ext>
            </a:extLst>
          </p:cNvPr>
          <p:cNvPicPr>
            <a:picLocks noChangeAspect="1"/>
          </p:cNvPicPr>
          <p:nvPr/>
        </p:nvPicPr>
        <p:blipFill>
          <a:blip r:embed="rId2"/>
          <a:stretch>
            <a:fillRect/>
          </a:stretch>
        </p:blipFill>
        <p:spPr>
          <a:xfrm>
            <a:off x="6405937" y="-141446"/>
            <a:ext cx="5913773" cy="1768605"/>
          </a:xfrm>
          <a:prstGeom prst="rect">
            <a:avLst/>
          </a:prstGeom>
        </p:spPr>
      </p:pic>
      <p:pic>
        <p:nvPicPr>
          <p:cNvPr id="5" name="Picture 4">
            <a:extLst>
              <a:ext uri="{FF2B5EF4-FFF2-40B4-BE49-F238E27FC236}">
                <a16:creationId xmlns:a16="http://schemas.microsoft.com/office/drawing/2014/main" id="{EE1EBFF3-23C1-C14D-92A4-0595DDB7B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1991139"/>
            <a:ext cx="11163300" cy="4267200"/>
          </a:xfrm>
          <a:prstGeom prst="rect">
            <a:avLst/>
          </a:prstGeom>
        </p:spPr>
      </p:pic>
    </p:spTree>
    <p:extLst>
      <p:ext uri="{BB962C8B-B14F-4D97-AF65-F5344CB8AC3E}">
        <p14:creationId xmlns:p14="http://schemas.microsoft.com/office/powerpoint/2010/main" val="4220314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808037" y="123727"/>
            <a:ext cx="8859963" cy="803443"/>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sz="3600" dirty="0"/>
              <a:t>Phylogenetic Diversity:</a:t>
            </a:r>
          </a:p>
          <a:p>
            <a:r>
              <a:rPr lang="en-US" sz="3600" dirty="0"/>
              <a:t>	</a:t>
            </a:r>
            <a:r>
              <a:rPr lang="en-US" sz="3600" b="0" dirty="0"/>
              <a:t>How much of the Tree of Life is present 	in a geographic area? </a:t>
            </a:r>
          </a:p>
        </p:txBody>
      </p:sp>
      <p:sp>
        <p:nvSpPr>
          <p:cNvPr id="3" name="TextBox 2"/>
          <p:cNvSpPr txBox="1"/>
          <p:nvPr/>
        </p:nvSpPr>
        <p:spPr>
          <a:xfrm>
            <a:off x="1808036" y="2059085"/>
            <a:ext cx="4083616" cy="523220"/>
          </a:xfrm>
          <a:prstGeom prst="rect">
            <a:avLst/>
          </a:prstGeom>
          <a:noFill/>
        </p:spPr>
        <p:txBody>
          <a:bodyPr wrap="square" rtlCol="0">
            <a:spAutoFit/>
          </a:bodyPr>
          <a:lstStyle/>
          <a:p>
            <a:r>
              <a:rPr lang="en-US" sz="2800" dirty="0"/>
              <a:t>Oaks</a:t>
            </a:r>
          </a:p>
        </p:txBody>
      </p:sp>
      <p:pic>
        <p:nvPicPr>
          <p:cNvPr id="11" name="Picture 1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08036" y="2841856"/>
            <a:ext cx="1102494" cy="661080"/>
          </a:xfrm>
          <a:prstGeom prst="rect">
            <a:avLst/>
          </a:prstGeom>
        </p:spPr>
      </p:pic>
      <p:pic>
        <p:nvPicPr>
          <p:cNvPr id="12" name="Picture 1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2048" y="2841856"/>
            <a:ext cx="1102494" cy="661080"/>
          </a:xfrm>
          <a:prstGeom prst="rect">
            <a:avLst/>
          </a:prstGeom>
        </p:spPr>
      </p:pic>
      <p:pic>
        <p:nvPicPr>
          <p:cNvPr id="13" name="Picture 1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94542" y="2841856"/>
            <a:ext cx="1102494" cy="661080"/>
          </a:xfrm>
          <a:prstGeom prst="rect">
            <a:avLst/>
          </a:prstGeom>
        </p:spPr>
      </p:pic>
      <p:pic>
        <p:nvPicPr>
          <p:cNvPr id="14" name="Picture 1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7036" y="2841856"/>
            <a:ext cx="1102494" cy="661080"/>
          </a:xfrm>
          <a:prstGeom prst="rect">
            <a:avLst/>
          </a:prstGeom>
        </p:spPr>
      </p:pic>
      <p:pic>
        <p:nvPicPr>
          <p:cNvPr id="19" name="Picture 18"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08036" y="3500672"/>
            <a:ext cx="1102494" cy="661080"/>
          </a:xfrm>
          <a:prstGeom prst="rect">
            <a:avLst/>
          </a:prstGeom>
        </p:spPr>
      </p:pic>
      <p:pic>
        <p:nvPicPr>
          <p:cNvPr id="20" name="Picture 1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2048" y="3500672"/>
            <a:ext cx="1102494" cy="661080"/>
          </a:xfrm>
          <a:prstGeom prst="rect">
            <a:avLst/>
          </a:prstGeom>
        </p:spPr>
      </p:pic>
      <p:pic>
        <p:nvPicPr>
          <p:cNvPr id="21" name="Picture 2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94542" y="3500672"/>
            <a:ext cx="1102494" cy="661080"/>
          </a:xfrm>
          <a:prstGeom prst="rect">
            <a:avLst/>
          </a:prstGeom>
        </p:spPr>
      </p:pic>
      <p:pic>
        <p:nvPicPr>
          <p:cNvPr id="22" name="Picture 2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7036" y="3500672"/>
            <a:ext cx="1102494" cy="661080"/>
          </a:xfrm>
          <a:prstGeom prst="rect">
            <a:avLst/>
          </a:prstGeom>
        </p:spPr>
      </p:pic>
      <p:sp>
        <p:nvSpPr>
          <p:cNvPr id="27" name="TextBox 26"/>
          <p:cNvSpPr txBox="1"/>
          <p:nvPr/>
        </p:nvSpPr>
        <p:spPr>
          <a:xfrm>
            <a:off x="1852734" y="4419600"/>
            <a:ext cx="4083616" cy="523220"/>
          </a:xfrm>
          <a:prstGeom prst="rect">
            <a:avLst/>
          </a:prstGeom>
          <a:noFill/>
        </p:spPr>
        <p:txBody>
          <a:bodyPr wrap="square" rtlCol="0">
            <a:spAutoFit/>
          </a:bodyPr>
          <a:lstStyle/>
          <a:p>
            <a:r>
              <a:rPr lang="en-US" sz="2800" dirty="0"/>
              <a:t>Vs.</a:t>
            </a:r>
          </a:p>
        </p:txBody>
      </p:sp>
      <p:pic>
        <p:nvPicPr>
          <p:cNvPr id="40" name="Picture 3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88569" y="4955905"/>
            <a:ext cx="1102494" cy="661080"/>
          </a:xfrm>
          <a:prstGeom prst="rect">
            <a:avLst/>
          </a:prstGeom>
        </p:spPr>
      </p:pic>
      <p:pic>
        <p:nvPicPr>
          <p:cNvPr id="46" name="Picture 4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11346" y="5614721"/>
            <a:ext cx="1102494" cy="661080"/>
          </a:xfrm>
          <a:prstGeom prst="rect">
            <a:avLst/>
          </a:prstGeom>
        </p:spPr>
      </p:pic>
      <p:pic>
        <p:nvPicPr>
          <p:cNvPr id="2" name="Picture 1"/>
          <p:cNvPicPr>
            <a:picLocks noChangeAspect="1"/>
          </p:cNvPicPr>
          <p:nvPr/>
        </p:nvPicPr>
        <p:blipFill>
          <a:blip r:embed="rId4"/>
          <a:stretch>
            <a:fillRect/>
          </a:stretch>
        </p:blipFill>
        <p:spPr>
          <a:xfrm>
            <a:off x="3040388" y="4482805"/>
            <a:ext cx="1003300" cy="1219200"/>
          </a:xfrm>
          <a:prstGeom prst="rect">
            <a:avLst/>
          </a:prstGeom>
        </p:spPr>
      </p:pic>
      <p:pic>
        <p:nvPicPr>
          <p:cNvPr id="5" name="Picture 4"/>
          <p:cNvPicPr>
            <a:picLocks noChangeAspect="1"/>
          </p:cNvPicPr>
          <p:nvPr/>
        </p:nvPicPr>
        <p:blipFill>
          <a:blip r:embed="rId5"/>
          <a:stretch>
            <a:fillRect/>
          </a:stretch>
        </p:blipFill>
        <p:spPr>
          <a:xfrm>
            <a:off x="3913840" y="5614721"/>
            <a:ext cx="1447800" cy="1219200"/>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53292" y="5595524"/>
            <a:ext cx="1076721" cy="874836"/>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37895" y="5612458"/>
            <a:ext cx="886243" cy="886243"/>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3689" y="4482805"/>
            <a:ext cx="944880" cy="1181100"/>
          </a:xfrm>
          <a:prstGeom prst="rect">
            <a:avLst/>
          </a:prstGeom>
        </p:spPr>
      </p:pic>
      <p:pic>
        <p:nvPicPr>
          <p:cNvPr id="56" name="Picture 5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37894" y="5040925"/>
            <a:ext cx="1102494" cy="661080"/>
          </a:xfrm>
          <a:prstGeom prst="rect">
            <a:avLst/>
          </a:prstGeom>
        </p:spPr>
      </p:pic>
      <p:pic>
        <p:nvPicPr>
          <p:cNvPr id="37" name="Picture 36" descr="florida_tree_phylogram.pdf"/>
          <p:cNvPicPr>
            <a:picLocks noChangeAspect="1"/>
          </p:cNvPicPr>
          <p:nvPr/>
        </p:nvPicPr>
        <p:blipFill rotWithShape="1">
          <a:blip r:embed="rId9" cstate="email">
            <a:extLst>
              <a:ext uri="{28A0092B-C50C-407E-A947-70E740481C1C}">
                <a14:useLocalDpi xmlns:a14="http://schemas.microsoft.com/office/drawing/2010/main"/>
              </a:ext>
            </a:extLst>
          </a:blip>
          <a:srcRect l="8176" t="5914" r="8532" b="6610"/>
          <a:stretch/>
        </p:blipFill>
        <p:spPr>
          <a:xfrm rot="20511983">
            <a:off x="7404455" y="3545869"/>
            <a:ext cx="3476543" cy="3651193"/>
          </a:xfrm>
          <a:prstGeom prst="rect">
            <a:avLst/>
          </a:prstGeom>
        </p:spPr>
      </p:pic>
      <p:pic>
        <p:nvPicPr>
          <p:cNvPr id="38" name="Picture 37" descr="PanhandlePointOnAlpha.pdf"/>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32521" y="1520453"/>
            <a:ext cx="3081258" cy="3081258"/>
          </a:xfrm>
          <a:prstGeom prst="rect">
            <a:avLst/>
          </a:prstGeom>
        </p:spPr>
      </p:pic>
    </p:spTree>
    <p:extLst>
      <p:ext uri="{BB962C8B-B14F-4D97-AF65-F5344CB8AC3E}">
        <p14:creationId xmlns:p14="http://schemas.microsoft.com/office/powerpoint/2010/main" val="3837910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312" y="13494"/>
            <a:ext cx="9464040" cy="1193006"/>
          </a:xfrm>
        </p:spPr>
        <p:txBody>
          <a:bodyPr>
            <a:normAutofit/>
          </a:bodyPr>
          <a:lstStyle/>
          <a:p>
            <a:pPr algn="ctr"/>
            <a:r>
              <a:rPr lang="en-US" dirty="0">
                <a:latin typeface="+mn-lt"/>
              </a:rPr>
              <a:t>What to Protect?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768" y="1206501"/>
            <a:ext cx="8422132" cy="5409989"/>
          </a:xfrm>
          <a:prstGeom prst="rect">
            <a:avLst/>
          </a:prstGeom>
        </p:spPr>
      </p:pic>
    </p:spTree>
    <p:extLst>
      <p:ext uri="{BB962C8B-B14F-4D97-AF65-F5344CB8AC3E}">
        <p14:creationId xmlns:p14="http://schemas.microsoft.com/office/powerpoint/2010/main" val="3111439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9F78CF-7B7B-49CB-A670-8681862B0D9B}"/>
              </a:ext>
            </a:extLst>
          </p:cNvPr>
          <p:cNvSpPr/>
          <p:nvPr/>
        </p:nvSpPr>
        <p:spPr>
          <a:xfrm>
            <a:off x="708548" y="117736"/>
            <a:ext cx="10606355" cy="1569660"/>
          </a:xfrm>
          <a:prstGeom prst="rect">
            <a:avLst/>
          </a:prstGeom>
        </p:spPr>
        <p:txBody>
          <a:bodyPr wrap="square">
            <a:spAutoFit/>
          </a:bodyPr>
          <a:lstStyle/>
          <a:p>
            <a:pPr algn="ctr"/>
            <a:r>
              <a:rPr lang="en-US" sz="4800" dirty="0"/>
              <a:t>How much of the Tree of Life is present in an area?</a:t>
            </a:r>
          </a:p>
        </p:txBody>
      </p:sp>
      <p:pic>
        <p:nvPicPr>
          <p:cNvPr id="3" name="Picture 2">
            <a:extLst>
              <a:ext uri="{FF2B5EF4-FFF2-40B4-BE49-F238E27FC236}">
                <a16:creationId xmlns:a16="http://schemas.microsoft.com/office/drawing/2014/main" id="{3D2C1C52-636C-1347-9657-CB339AABE6C2}"/>
              </a:ext>
            </a:extLst>
          </p:cNvPr>
          <p:cNvPicPr>
            <a:picLocks noChangeAspect="1"/>
          </p:cNvPicPr>
          <p:nvPr/>
        </p:nvPicPr>
        <p:blipFill>
          <a:blip r:embed="rId2"/>
          <a:stretch>
            <a:fillRect/>
          </a:stretch>
        </p:blipFill>
        <p:spPr>
          <a:xfrm>
            <a:off x="3581110" y="1611196"/>
            <a:ext cx="4398119" cy="4282152"/>
          </a:xfrm>
          <a:prstGeom prst="rect">
            <a:avLst/>
          </a:prstGeom>
        </p:spPr>
      </p:pic>
      <p:sp>
        <p:nvSpPr>
          <p:cNvPr id="4" name="Rectangle 3">
            <a:extLst>
              <a:ext uri="{FF2B5EF4-FFF2-40B4-BE49-F238E27FC236}">
                <a16:creationId xmlns:a16="http://schemas.microsoft.com/office/drawing/2014/main" id="{DF42EAA5-785E-3242-9FBD-A438BF6C9838}"/>
              </a:ext>
            </a:extLst>
          </p:cNvPr>
          <p:cNvSpPr/>
          <p:nvPr/>
        </p:nvSpPr>
        <p:spPr>
          <a:xfrm>
            <a:off x="4465331" y="5969548"/>
            <a:ext cx="4572000" cy="923330"/>
          </a:xfrm>
          <a:prstGeom prst="rect">
            <a:avLst/>
          </a:prstGeom>
        </p:spPr>
        <p:txBody>
          <a:bodyPr>
            <a:spAutoFit/>
          </a:bodyPr>
          <a:lstStyle/>
          <a:p>
            <a:r>
              <a:rPr lang="en-US" dirty="0">
                <a:solidFill>
                  <a:srgbClr val="000000"/>
                </a:solidFill>
                <a:latin typeface="Arial" panose="020B0604020202020204" pitchFamily="34" charset="0"/>
                <a:cs typeface="Arial" panose="020B0604020202020204" pitchFamily="34" charset="0"/>
              </a:rPr>
              <a:t>Allen et al.</a:t>
            </a:r>
            <a:r>
              <a:rPr lang="en-US" baseline="30000" dirty="0">
                <a:solidFill>
                  <a:srgbClr val="000000"/>
                </a:solidFill>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2019. </a:t>
            </a:r>
            <a:r>
              <a:rPr lang="en-US" i="1" dirty="0">
                <a:solidFill>
                  <a:srgbClr val="000000"/>
                </a:solidFill>
                <a:latin typeface="Arial" panose="020B0604020202020204" pitchFamily="34" charset="0"/>
                <a:cs typeface="Arial" panose="020B0604020202020204" pitchFamily="34" charset="0"/>
              </a:rPr>
              <a:t>iScience</a:t>
            </a:r>
            <a:r>
              <a:rPr lang="en-US" dirty="0">
                <a:solidFill>
                  <a:srgbClr val="000000"/>
                </a:solidFill>
                <a:latin typeface="Arial" panose="020B0604020202020204" pitchFamily="34" charset="0"/>
                <a:cs typeface="Arial" panose="020B0604020202020204" pitchFamily="34" charset="0"/>
              </a:rPr>
              <a:t>11: 57–70</a:t>
            </a:r>
            <a:endParaRPr lang="en-US" dirty="0">
              <a:latin typeface="Arial" panose="020B0604020202020204" pitchFamily="34" charset="0"/>
              <a:cs typeface="Arial" panose="020B0604020202020204" pitchFamily="34" charset="0"/>
            </a:endParaRPr>
          </a:p>
          <a:p>
            <a:br>
              <a:rPr lang="en-US" dirty="0"/>
            </a:br>
            <a:endParaRPr lang="en-US" dirty="0"/>
          </a:p>
        </p:txBody>
      </p:sp>
      <p:sp>
        <p:nvSpPr>
          <p:cNvPr id="5" name="Rectangle 4">
            <a:extLst>
              <a:ext uri="{FF2B5EF4-FFF2-40B4-BE49-F238E27FC236}">
                <a16:creationId xmlns:a16="http://schemas.microsoft.com/office/drawing/2014/main" id="{E56016A5-1D5A-AC43-A129-9B5C52A4FDFC}"/>
              </a:ext>
            </a:extLst>
          </p:cNvPr>
          <p:cNvSpPr/>
          <p:nvPr/>
        </p:nvSpPr>
        <p:spPr>
          <a:xfrm>
            <a:off x="4224103" y="6350156"/>
            <a:ext cx="4572000" cy="1477328"/>
          </a:xfrm>
          <a:prstGeom prst="rect">
            <a:avLst/>
          </a:prstGeom>
        </p:spPr>
        <p:txBody>
          <a:bodyPr>
            <a:spAutoFit/>
          </a:bodyPr>
          <a:lstStyle/>
          <a:p>
            <a:r>
              <a:rPr lang="en-US" dirty="0">
                <a:solidFill>
                  <a:srgbClr val="000000"/>
                </a:solidFill>
                <a:latin typeface="Arial" panose="020B0604020202020204" pitchFamily="34" charset="0"/>
                <a:cs typeface="Arial" panose="020B0604020202020204" pitchFamily="34" charset="0"/>
              </a:rPr>
              <a:t>Allen et al. 2019. </a:t>
            </a:r>
            <a:r>
              <a:rPr lang="en-US" i="1" dirty="0">
                <a:solidFill>
                  <a:srgbClr val="000000"/>
                </a:solidFill>
                <a:latin typeface="Arial" panose="020B0604020202020204" pitchFamily="34" charset="0"/>
                <a:cs typeface="Arial" panose="020B0604020202020204" pitchFamily="34" charset="0"/>
              </a:rPr>
              <a:t>Nature Plants</a:t>
            </a:r>
            <a:r>
              <a:rPr lang="en-US" dirty="0">
                <a:solidFill>
                  <a:srgbClr val="000000"/>
                </a:solidFill>
                <a:latin typeface="Arial" panose="020B0604020202020204" pitchFamily="34" charset="0"/>
                <a:cs typeface="Arial" panose="020B0604020202020204" pitchFamily="34" charset="0"/>
              </a:rPr>
              <a:t> 5:11-13.</a:t>
            </a:r>
            <a:endParaRPr lang="en-US" dirty="0">
              <a:latin typeface="Arial" panose="020B0604020202020204" pitchFamily="34" charset="0"/>
              <a:cs typeface="Arial" panose="020B0604020202020204" pitchFamily="34" charset="0"/>
            </a:endParaRPr>
          </a:p>
          <a:p>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br>
              <a:rPr lang="en-US" dirty="0"/>
            </a:br>
            <a:endParaRPr lang="en-US" dirty="0"/>
          </a:p>
        </p:txBody>
      </p:sp>
    </p:spTree>
    <p:extLst>
      <p:ext uri="{BB962C8B-B14F-4D97-AF65-F5344CB8AC3E}">
        <p14:creationId xmlns:p14="http://schemas.microsoft.com/office/powerpoint/2010/main" val="3107624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rcleGr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24202" y="1096751"/>
            <a:ext cx="6222999" cy="5846575"/>
          </a:xfrm>
          <a:prstGeom prst="rect">
            <a:avLst/>
          </a:prstGeom>
        </p:spPr>
      </p:pic>
      <p:sp>
        <p:nvSpPr>
          <p:cNvPr id="6" name="Title 1"/>
          <p:cNvSpPr txBox="1">
            <a:spLocks/>
          </p:cNvSpPr>
          <p:nvPr/>
        </p:nvSpPr>
        <p:spPr>
          <a:xfrm>
            <a:off x="2787652" y="358467"/>
            <a:ext cx="6559549" cy="553440"/>
          </a:xfrm>
          <a:prstGeom prst="rect">
            <a:avLst/>
          </a:prstGeom>
        </p:spPr>
        <p:txBody>
          <a:bodyPr vert="horz" lIns="51435" tIns="25718" rIns="51435" bIns="25718"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Phylogenetic Diversity</a:t>
            </a:r>
          </a:p>
          <a:p>
            <a:r>
              <a:rPr lang="en-US" dirty="0"/>
              <a:t>Florida Plant Phylogeny</a:t>
            </a:r>
          </a:p>
        </p:txBody>
      </p:sp>
    </p:spTree>
    <p:extLst>
      <p:ext uri="{BB962C8B-B14F-4D97-AF65-F5344CB8AC3E}">
        <p14:creationId xmlns:p14="http://schemas.microsoft.com/office/powerpoint/2010/main" val="645457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9886" y="56571"/>
            <a:ext cx="4392228" cy="769441"/>
          </a:xfrm>
          <a:prstGeom prst="rect">
            <a:avLst/>
          </a:prstGeom>
          <a:noFill/>
        </p:spPr>
        <p:txBody>
          <a:bodyPr wrap="none" rtlCol="0">
            <a:spAutoFit/>
          </a:bodyPr>
          <a:lstStyle/>
          <a:p>
            <a:r>
              <a:rPr lang="en-US" sz="4400" dirty="0"/>
              <a:t>Locations: </a:t>
            </a:r>
            <a:r>
              <a:rPr lang="en-US" sz="4400" dirty="0" err="1"/>
              <a:t>iDigBio</a:t>
            </a:r>
            <a:endParaRPr lang="en-US" sz="4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158" y="1725293"/>
            <a:ext cx="6575843" cy="3537479"/>
          </a:xfrm>
          <a:prstGeom prst="rect">
            <a:avLst/>
          </a:prstGeom>
        </p:spPr>
      </p:pic>
      <p:sp>
        <p:nvSpPr>
          <p:cNvPr id="7" name="TextBox 6"/>
          <p:cNvSpPr txBox="1"/>
          <p:nvPr/>
        </p:nvSpPr>
        <p:spPr>
          <a:xfrm>
            <a:off x="2808078" y="5683082"/>
            <a:ext cx="6926580" cy="535531"/>
          </a:xfrm>
          <a:prstGeom prst="rect">
            <a:avLst/>
          </a:prstGeom>
          <a:noFill/>
        </p:spPr>
        <p:txBody>
          <a:bodyPr>
            <a:spAutoFit/>
          </a:bodyPr>
          <a:lstStyle/>
          <a:p>
            <a:pPr algn="ctr">
              <a:defRPr/>
            </a:pPr>
            <a:r>
              <a:rPr lang="en-US" sz="2880" dirty="0" err="1">
                <a:solidFill>
                  <a:srgbClr val="008000"/>
                </a:solidFill>
                <a:latin typeface="Calibri"/>
                <a:ea typeface="ＭＳ Ｐゴシック" charset="0"/>
                <a:cs typeface="ＭＳ Ｐゴシック" charset="0"/>
              </a:rPr>
              <a:t>www.idigbio.org</a:t>
            </a:r>
            <a:endParaRPr lang="en-US" sz="2880" dirty="0">
              <a:solidFill>
                <a:srgbClr val="008000"/>
              </a:solidFill>
              <a:latin typeface="Calibri"/>
              <a:ea typeface="ＭＳ Ｐゴシック" charset="0"/>
              <a:cs typeface="ＭＳ Ｐゴシック" charset="0"/>
            </a:endParaRPr>
          </a:p>
        </p:txBody>
      </p:sp>
      <p:pic>
        <p:nvPicPr>
          <p:cNvPr id="8" name="Picture 3" descr="139652a1-sized.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24001" y="1041912"/>
            <a:ext cx="2568157" cy="3701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72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8A6F-9E55-8242-AE35-0BAE442E9255}"/>
              </a:ext>
            </a:extLst>
          </p:cNvPr>
          <p:cNvSpPr>
            <a:spLocks noGrp="1"/>
          </p:cNvSpPr>
          <p:nvPr>
            <p:ph type="title"/>
          </p:nvPr>
        </p:nvSpPr>
        <p:spPr>
          <a:xfrm>
            <a:off x="457200" y="169528"/>
            <a:ext cx="11145520" cy="1325563"/>
          </a:xfrm>
        </p:spPr>
        <p:txBody>
          <a:bodyPr>
            <a:normAutofit/>
          </a:bodyPr>
          <a:lstStyle/>
          <a:p>
            <a:r>
              <a:rPr lang="en-US" sz="4000" dirty="0"/>
              <a:t>We can use our niche modelling data to plot species distributions!</a:t>
            </a:r>
          </a:p>
        </p:txBody>
      </p:sp>
      <p:pic>
        <p:nvPicPr>
          <p:cNvPr id="6" name="Picture 5" descr="A close up of a map&#10;&#10;Description automatically generated">
            <a:extLst>
              <a:ext uri="{FF2B5EF4-FFF2-40B4-BE49-F238E27FC236}">
                <a16:creationId xmlns:a16="http://schemas.microsoft.com/office/drawing/2014/main" id="{9F7866A8-46DE-BE4A-9807-849803AE601C}"/>
              </a:ext>
            </a:extLst>
          </p:cNvPr>
          <p:cNvPicPr>
            <a:picLocks noChangeAspect="1"/>
          </p:cNvPicPr>
          <p:nvPr/>
        </p:nvPicPr>
        <p:blipFill>
          <a:blip r:embed="rId2"/>
          <a:stretch>
            <a:fillRect/>
          </a:stretch>
        </p:blipFill>
        <p:spPr>
          <a:xfrm>
            <a:off x="351078" y="1638960"/>
            <a:ext cx="4869462" cy="4782507"/>
          </a:xfrm>
          <a:prstGeom prst="rect">
            <a:avLst/>
          </a:prstGeom>
        </p:spPr>
      </p:pic>
      <p:sp>
        <p:nvSpPr>
          <p:cNvPr id="7" name="TextBox 6">
            <a:extLst>
              <a:ext uri="{FF2B5EF4-FFF2-40B4-BE49-F238E27FC236}">
                <a16:creationId xmlns:a16="http://schemas.microsoft.com/office/drawing/2014/main" id="{EF16CB23-C830-DF4D-B856-072210E9CFBE}"/>
              </a:ext>
            </a:extLst>
          </p:cNvPr>
          <p:cNvSpPr txBox="1"/>
          <p:nvPr/>
        </p:nvSpPr>
        <p:spPr>
          <a:xfrm>
            <a:off x="939817" y="1555484"/>
            <a:ext cx="2958630" cy="523220"/>
          </a:xfrm>
          <a:prstGeom prst="rect">
            <a:avLst/>
          </a:prstGeom>
          <a:noFill/>
        </p:spPr>
        <p:txBody>
          <a:bodyPr wrap="none" rtlCol="0">
            <a:spAutoFit/>
          </a:bodyPr>
          <a:lstStyle/>
          <a:p>
            <a:r>
              <a:rPr lang="en-US" sz="2800" dirty="0"/>
              <a:t>Average Suitability </a:t>
            </a:r>
          </a:p>
        </p:txBody>
      </p:sp>
      <p:pic>
        <p:nvPicPr>
          <p:cNvPr id="9" name="Picture 8" descr="A close up of a map&#10;&#10;Description automatically generated">
            <a:extLst>
              <a:ext uri="{FF2B5EF4-FFF2-40B4-BE49-F238E27FC236}">
                <a16:creationId xmlns:a16="http://schemas.microsoft.com/office/drawing/2014/main" id="{217E959D-924B-B34C-92FF-B8A9FADFAD4A}"/>
              </a:ext>
            </a:extLst>
          </p:cNvPr>
          <p:cNvPicPr>
            <a:picLocks noChangeAspect="1"/>
          </p:cNvPicPr>
          <p:nvPr/>
        </p:nvPicPr>
        <p:blipFill>
          <a:blip r:embed="rId3"/>
          <a:stretch>
            <a:fillRect/>
          </a:stretch>
        </p:blipFill>
        <p:spPr>
          <a:xfrm>
            <a:off x="6633260" y="1744102"/>
            <a:ext cx="4766039" cy="4754880"/>
          </a:xfrm>
          <a:prstGeom prst="rect">
            <a:avLst/>
          </a:prstGeom>
        </p:spPr>
      </p:pic>
      <p:sp>
        <p:nvSpPr>
          <p:cNvPr id="10" name="Right Arrow 9">
            <a:extLst>
              <a:ext uri="{FF2B5EF4-FFF2-40B4-BE49-F238E27FC236}">
                <a16:creationId xmlns:a16="http://schemas.microsoft.com/office/drawing/2014/main" id="{3D1F553C-AA6A-424F-868A-48F8B9695DE7}"/>
              </a:ext>
            </a:extLst>
          </p:cNvPr>
          <p:cNvSpPr/>
          <p:nvPr/>
        </p:nvSpPr>
        <p:spPr>
          <a:xfrm>
            <a:off x="5039298" y="3306148"/>
            <a:ext cx="1593962" cy="10578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4DB0C23-C8C8-724E-A5C3-4B54EB3D21BC}"/>
              </a:ext>
            </a:extLst>
          </p:cNvPr>
          <p:cNvSpPr txBox="1"/>
          <p:nvPr/>
        </p:nvSpPr>
        <p:spPr>
          <a:xfrm>
            <a:off x="5001626" y="3573466"/>
            <a:ext cx="1593962" cy="523220"/>
          </a:xfrm>
          <a:prstGeom prst="rect">
            <a:avLst/>
          </a:prstGeom>
          <a:noFill/>
        </p:spPr>
        <p:txBody>
          <a:bodyPr wrap="none" rtlCol="0">
            <a:spAutoFit/>
          </a:bodyPr>
          <a:lstStyle/>
          <a:p>
            <a:r>
              <a:rPr lang="en-US" sz="2800" dirty="0">
                <a:solidFill>
                  <a:schemeClr val="bg1"/>
                </a:solidFill>
              </a:rPr>
              <a:t>Reclassify</a:t>
            </a:r>
          </a:p>
        </p:txBody>
      </p:sp>
      <p:sp>
        <p:nvSpPr>
          <p:cNvPr id="8" name="TextBox 7">
            <a:extLst>
              <a:ext uri="{FF2B5EF4-FFF2-40B4-BE49-F238E27FC236}">
                <a16:creationId xmlns:a16="http://schemas.microsoft.com/office/drawing/2014/main" id="{0E3F0295-C2CD-47AF-AA51-AD971E6F0457}"/>
              </a:ext>
            </a:extLst>
          </p:cNvPr>
          <p:cNvSpPr txBox="1"/>
          <p:nvPr/>
        </p:nvSpPr>
        <p:spPr>
          <a:xfrm>
            <a:off x="7036781" y="1556488"/>
            <a:ext cx="2868414" cy="523220"/>
          </a:xfrm>
          <a:prstGeom prst="rect">
            <a:avLst/>
          </a:prstGeom>
          <a:noFill/>
        </p:spPr>
        <p:txBody>
          <a:bodyPr wrap="none" rtlCol="0">
            <a:spAutoFit/>
          </a:bodyPr>
          <a:lstStyle/>
          <a:p>
            <a:r>
              <a:rPr lang="en-US" sz="2800" dirty="0"/>
              <a:t>Presence/Absence</a:t>
            </a:r>
          </a:p>
        </p:txBody>
      </p:sp>
    </p:spTree>
    <p:extLst>
      <p:ext uri="{BB962C8B-B14F-4D97-AF65-F5344CB8AC3E}">
        <p14:creationId xmlns:p14="http://schemas.microsoft.com/office/powerpoint/2010/main" val="1087325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1564</TotalTime>
  <Words>1164</Words>
  <Application>Microsoft Macintosh PowerPoint</Application>
  <PresentationFormat>Widescreen</PresentationFormat>
  <Paragraphs>239</Paragraphs>
  <Slides>30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Helvetica</vt:lpstr>
      <vt:lpstr>Office Theme</vt:lpstr>
      <vt:lpstr>Phylogenetic Diversity </vt:lpstr>
      <vt:lpstr>R based</vt:lpstr>
      <vt:lpstr>PowerPoint Presentation</vt:lpstr>
      <vt:lpstr>PowerPoint Presentation</vt:lpstr>
      <vt:lpstr>What to Protect?</vt:lpstr>
      <vt:lpstr>PowerPoint Presentation</vt:lpstr>
      <vt:lpstr>PowerPoint Presentation</vt:lpstr>
      <vt:lpstr>PowerPoint Presentation</vt:lpstr>
      <vt:lpstr>We can use our niche modelling data to plot species distributions!</vt:lpstr>
      <vt:lpstr>We can use our niche modelling data to plot species distributions and compile across species!</vt:lpstr>
      <vt:lpstr>PowerPoint Presentation</vt:lpstr>
      <vt:lpstr>Phylogenetic Diversity: Florida Plants</vt:lpstr>
      <vt:lpstr>Phylogenetic Diversity: China</vt:lpstr>
      <vt:lpstr>PowerPoint Presentation</vt:lpstr>
      <vt:lpstr>How do I do this kind of work? </vt:lpstr>
      <vt:lpstr>Community Phylogenetic Structure Metrics</vt:lpstr>
      <vt:lpstr>PowerPoint Presentation</vt:lpstr>
      <vt:lpstr>PowerPoint Presentation</vt:lpstr>
      <vt:lpstr>PowerPoint Presentation</vt:lpstr>
      <vt:lpstr>PowerPoint Presentation</vt:lpstr>
      <vt:lpstr>PowerPoint Presentation</vt:lpstr>
      <vt:lpstr>More on PD metrics</vt:lpstr>
      <vt:lpstr>Other Analyses</vt:lpstr>
      <vt:lpstr>Other Analyses</vt:lpstr>
      <vt:lpstr>PowerPoint Presentation</vt:lpstr>
      <vt:lpstr>Solving a Hybridization Puzzle</vt:lpstr>
      <vt:lpstr>Ancestral Niche Reconstruction  </vt:lpstr>
      <vt:lpstr>Other Analyses</vt:lpstr>
      <vt:lpstr>Other Analyses</vt:lpstr>
      <vt:lpstr>Other Analyses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Phylogenetic Diversity </dc:title>
  <dc:creator>Michelle Gaynor</dc:creator>
  <cp:lastModifiedBy>Microsoft Office User</cp:lastModifiedBy>
  <cp:revision>71</cp:revision>
  <dcterms:created xsi:type="dcterms:W3CDTF">2020-01-03T01:07:37Z</dcterms:created>
  <dcterms:modified xsi:type="dcterms:W3CDTF">2020-07-31T19:10:08Z</dcterms:modified>
</cp:coreProperties>
</file>